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74" r:id="rId5"/>
    <p:sldId id="259" r:id="rId6"/>
    <p:sldId id="258" r:id="rId7"/>
    <p:sldId id="260" r:id="rId8"/>
    <p:sldId id="261" r:id="rId9"/>
    <p:sldId id="262" r:id="rId10"/>
    <p:sldId id="263" r:id="rId11"/>
    <p:sldId id="264" r:id="rId12"/>
    <p:sldId id="265" r:id="rId13"/>
    <p:sldId id="266" r:id="rId14"/>
    <p:sldId id="267" r:id="rId15"/>
    <p:sldId id="268" r:id="rId16"/>
    <p:sldId id="275" r:id="rId17"/>
    <p:sldId id="269" r:id="rId18"/>
    <p:sldId id="270" r:id="rId19"/>
    <p:sldId id="273" r:id="rId20"/>
    <p:sldId id="271" r:id="rId21"/>
    <p:sldId id="272" r:id="rId22"/>
    <p:sldId id="276" r:id="rId23"/>
    <p:sldId id="277"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B2935-68F4-4955-BFC2-CD3413997CDB}" type="doc">
      <dgm:prSet loTypeId="urn:microsoft.com/office/officeart/2005/8/layout/hProcess9" loCatId="process" qsTypeId="urn:microsoft.com/office/officeart/2005/8/quickstyle/simple3" qsCatId="simple" csTypeId="urn:microsoft.com/office/officeart/2005/8/colors/colorful3" csCatId="colorful" phldr="1"/>
      <dgm:spPr/>
    </dgm:pt>
    <dgm:pt modelId="{37763D70-6746-4F5C-B04D-269097F6062E}">
      <dgm:prSet phldrT="[Текст]" custT="1"/>
      <dgm:spPr/>
      <dgm:t>
        <a:bodyPr/>
        <a:lstStyle/>
        <a:p>
          <a:r>
            <a:rPr lang="uk-UA" sz="2800" dirty="0" err="1" smtClean="0">
              <a:latin typeface="Times New Roman" pitchFamily="18" charset="0"/>
              <a:cs typeface="Times New Roman" pitchFamily="18" charset="0"/>
            </a:rPr>
            <a:t>Синусо-передсердний</a:t>
          </a:r>
          <a:r>
            <a:rPr lang="uk-UA" sz="2800" dirty="0" smtClean="0">
              <a:latin typeface="Times New Roman" pitchFamily="18" charset="0"/>
              <a:cs typeface="Times New Roman" pitchFamily="18" charset="0"/>
            </a:rPr>
            <a:t> вузол (0,1-0,2 м/</a:t>
          </a:r>
          <a:r>
            <a:rPr lang="uk-UA" sz="2800" dirty="0" err="1" smtClean="0">
              <a:latin typeface="Times New Roman" pitchFamily="18" charset="0"/>
              <a:cs typeface="Times New Roman" pitchFamily="18" charset="0"/>
            </a:rPr>
            <a:t>сек</a:t>
          </a:r>
          <a:r>
            <a:rPr lang="uk-UA"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8F3B3E5D-D71B-4423-BDD1-740FC5ACE0C9}" type="parTrans" cxnId="{DFFCD2E4-074F-4D8C-A693-0F9C5A2AD5A8}">
      <dgm:prSet/>
      <dgm:spPr/>
      <dgm:t>
        <a:bodyPr/>
        <a:lstStyle/>
        <a:p>
          <a:endParaRPr lang="ru-RU"/>
        </a:p>
      </dgm:t>
    </dgm:pt>
    <dgm:pt modelId="{6357D0B5-8192-43DE-815A-C0A7387C324B}" type="sibTrans" cxnId="{DFFCD2E4-074F-4D8C-A693-0F9C5A2AD5A8}">
      <dgm:prSet/>
      <dgm:spPr/>
      <dgm:t>
        <a:bodyPr/>
        <a:lstStyle/>
        <a:p>
          <a:endParaRPr lang="ru-RU"/>
        </a:p>
      </dgm:t>
    </dgm:pt>
    <dgm:pt modelId="{04376190-DB1C-49A5-92B2-53CA9B36DD0D}">
      <dgm:prSet phldrT="[Текст]" custT="1"/>
      <dgm:spPr/>
      <dgm:t>
        <a:bodyPr/>
        <a:lstStyle/>
        <a:p>
          <a:r>
            <a:rPr lang="uk-UA" sz="2800" dirty="0" err="1" smtClean="0">
              <a:latin typeface="Times New Roman" pitchFamily="18" charset="0"/>
              <a:cs typeface="Times New Roman" pitchFamily="18" charset="0"/>
            </a:rPr>
            <a:t>Передсердно-шлуночковий</a:t>
          </a:r>
          <a:r>
            <a:rPr lang="uk-UA" sz="2800" dirty="0" smtClean="0">
              <a:latin typeface="Times New Roman" pitchFamily="18" charset="0"/>
              <a:cs typeface="Times New Roman" pitchFamily="18" charset="0"/>
            </a:rPr>
            <a:t> вузол  (0,02-0,05 м/</a:t>
          </a:r>
          <a:r>
            <a:rPr lang="uk-UA" sz="2800" dirty="0" err="1" smtClean="0">
              <a:latin typeface="Times New Roman" pitchFamily="18" charset="0"/>
              <a:cs typeface="Times New Roman" pitchFamily="18" charset="0"/>
            </a:rPr>
            <a:t>сек</a:t>
          </a:r>
          <a:r>
            <a:rPr lang="uk-UA"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90E695D0-A9DF-49BF-A199-D70BA79E71C6}" type="parTrans" cxnId="{15E3ACB2-A3EA-4987-844B-3AE6F9DD547C}">
      <dgm:prSet/>
      <dgm:spPr/>
      <dgm:t>
        <a:bodyPr/>
        <a:lstStyle/>
        <a:p>
          <a:endParaRPr lang="ru-RU"/>
        </a:p>
      </dgm:t>
    </dgm:pt>
    <dgm:pt modelId="{EC7FF98B-398C-4EEA-B391-45DB52F2BCBC}" type="sibTrans" cxnId="{15E3ACB2-A3EA-4987-844B-3AE6F9DD547C}">
      <dgm:prSet/>
      <dgm:spPr/>
      <dgm:t>
        <a:bodyPr/>
        <a:lstStyle/>
        <a:p>
          <a:endParaRPr lang="ru-RU"/>
        </a:p>
      </dgm:t>
    </dgm:pt>
    <dgm:pt modelId="{4D69780A-3C65-4F48-8179-7FFD12D0BBBA}">
      <dgm:prSet phldrT="[Текст]" custT="1"/>
      <dgm:spPr/>
      <dgm:t>
        <a:bodyPr/>
        <a:lstStyle/>
        <a:p>
          <a:r>
            <a:rPr lang="uk-UA" sz="2800" dirty="0" smtClean="0">
              <a:latin typeface="Times New Roman" pitchFamily="18" charset="0"/>
              <a:cs typeface="Times New Roman" pitchFamily="18" charset="0"/>
            </a:rPr>
            <a:t>Ніжки </a:t>
          </a:r>
          <a:r>
            <a:rPr lang="uk-UA" sz="2800" dirty="0" err="1" smtClean="0">
              <a:latin typeface="Times New Roman" pitchFamily="18" charset="0"/>
              <a:cs typeface="Times New Roman" pitchFamily="18" charset="0"/>
            </a:rPr>
            <a:t>Гісса</a:t>
          </a:r>
          <a:r>
            <a:rPr lang="uk-UA" sz="2800" dirty="0" smtClean="0">
              <a:latin typeface="Times New Roman" pitchFamily="18" charset="0"/>
              <a:cs typeface="Times New Roman" pitchFamily="18" charset="0"/>
            </a:rPr>
            <a:t>, волокна </a:t>
          </a:r>
          <a:r>
            <a:rPr lang="uk-UA" sz="2800" dirty="0" err="1" smtClean="0">
              <a:latin typeface="Times New Roman" pitchFamily="18" charset="0"/>
              <a:cs typeface="Times New Roman" pitchFamily="18" charset="0"/>
            </a:rPr>
            <a:t>Пуркіньє</a:t>
          </a:r>
          <a:r>
            <a:rPr lang="uk-UA" sz="2800" dirty="0" smtClean="0">
              <a:latin typeface="Times New Roman" pitchFamily="18" charset="0"/>
              <a:cs typeface="Times New Roman" pitchFamily="18" charset="0"/>
            </a:rPr>
            <a:t> </a:t>
          </a:r>
        </a:p>
        <a:p>
          <a:r>
            <a:rPr lang="uk-UA" sz="2800" dirty="0" smtClean="0">
              <a:latin typeface="Times New Roman" pitchFamily="18" charset="0"/>
              <a:cs typeface="Times New Roman" pitchFamily="18" charset="0"/>
            </a:rPr>
            <a:t>(0,5-1 м/</a:t>
          </a:r>
          <a:r>
            <a:rPr lang="uk-UA" sz="2800" dirty="0" err="1" smtClean="0">
              <a:latin typeface="Times New Roman" pitchFamily="18" charset="0"/>
              <a:cs typeface="Times New Roman" pitchFamily="18" charset="0"/>
            </a:rPr>
            <a:t>сек</a:t>
          </a:r>
          <a:r>
            <a:rPr lang="uk-UA"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EAFF800D-9EDD-4FBF-9ACA-00B9060E4B68}" type="parTrans" cxnId="{2698067F-F68D-4F93-8EC6-ED7CC1DCE8CE}">
      <dgm:prSet/>
      <dgm:spPr/>
      <dgm:t>
        <a:bodyPr/>
        <a:lstStyle/>
        <a:p>
          <a:endParaRPr lang="ru-RU"/>
        </a:p>
      </dgm:t>
    </dgm:pt>
    <dgm:pt modelId="{D172F6A7-16AC-4448-9C3C-ADD91FD72D1E}" type="sibTrans" cxnId="{2698067F-F68D-4F93-8EC6-ED7CC1DCE8CE}">
      <dgm:prSet/>
      <dgm:spPr/>
      <dgm:t>
        <a:bodyPr/>
        <a:lstStyle/>
        <a:p>
          <a:endParaRPr lang="ru-RU"/>
        </a:p>
      </dgm:t>
    </dgm:pt>
    <dgm:pt modelId="{AAFBEBB3-B81F-452E-86E4-E9802B3434E9}" type="pres">
      <dgm:prSet presAssocID="{6A1B2935-68F4-4955-BFC2-CD3413997CDB}" presName="CompostProcess" presStyleCnt="0">
        <dgm:presLayoutVars>
          <dgm:dir/>
          <dgm:resizeHandles val="exact"/>
        </dgm:presLayoutVars>
      </dgm:prSet>
      <dgm:spPr/>
    </dgm:pt>
    <dgm:pt modelId="{5AA7C8A9-34E5-436C-B82F-A88E6051F399}" type="pres">
      <dgm:prSet presAssocID="{6A1B2935-68F4-4955-BFC2-CD3413997CDB}" presName="arrow" presStyleLbl="bgShp" presStyleIdx="0" presStyleCnt="1"/>
      <dgm:spPr/>
    </dgm:pt>
    <dgm:pt modelId="{EE85C879-1829-4348-AC22-EB017872A14B}" type="pres">
      <dgm:prSet presAssocID="{6A1B2935-68F4-4955-BFC2-CD3413997CDB}" presName="linearProcess" presStyleCnt="0"/>
      <dgm:spPr/>
    </dgm:pt>
    <dgm:pt modelId="{4D366723-51BC-4E5E-B7D8-1D6B3DEC7527}" type="pres">
      <dgm:prSet presAssocID="{37763D70-6746-4F5C-B04D-269097F6062E}" presName="textNode" presStyleLbl="node1" presStyleIdx="0" presStyleCnt="3">
        <dgm:presLayoutVars>
          <dgm:bulletEnabled val="1"/>
        </dgm:presLayoutVars>
      </dgm:prSet>
      <dgm:spPr/>
      <dgm:t>
        <a:bodyPr/>
        <a:lstStyle/>
        <a:p>
          <a:endParaRPr lang="ru-RU"/>
        </a:p>
      </dgm:t>
    </dgm:pt>
    <dgm:pt modelId="{19F76784-A426-4984-8C02-B73304235F86}" type="pres">
      <dgm:prSet presAssocID="{6357D0B5-8192-43DE-815A-C0A7387C324B}" presName="sibTrans" presStyleCnt="0"/>
      <dgm:spPr/>
    </dgm:pt>
    <dgm:pt modelId="{C7D94377-C5E3-4FA1-891F-17FFDC04340F}" type="pres">
      <dgm:prSet presAssocID="{04376190-DB1C-49A5-92B2-53CA9B36DD0D}" presName="textNode" presStyleLbl="node1" presStyleIdx="1" presStyleCnt="3">
        <dgm:presLayoutVars>
          <dgm:bulletEnabled val="1"/>
        </dgm:presLayoutVars>
      </dgm:prSet>
      <dgm:spPr/>
      <dgm:t>
        <a:bodyPr/>
        <a:lstStyle/>
        <a:p>
          <a:endParaRPr lang="ru-RU"/>
        </a:p>
      </dgm:t>
    </dgm:pt>
    <dgm:pt modelId="{70AA1F58-1D43-4A09-9BB1-24450F7E2672}" type="pres">
      <dgm:prSet presAssocID="{EC7FF98B-398C-4EEA-B391-45DB52F2BCBC}" presName="sibTrans" presStyleCnt="0"/>
      <dgm:spPr/>
    </dgm:pt>
    <dgm:pt modelId="{B6DED181-D80D-42D0-96ED-DE4BCB1102AE}" type="pres">
      <dgm:prSet presAssocID="{4D69780A-3C65-4F48-8179-7FFD12D0BBBA}" presName="textNode" presStyleLbl="node1" presStyleIdx="2" presStyleCnt="3">
        <dgm:presLayoutVars>
          <dgm:bulletEnabled val="1"/>
        </dgm:presLayoutVars>
      </dgm:prSet>
      <dgm:spPr/>
      <dgm:t>
        <a:bodyPr/>
        <a:lstStyle/>
        <a:p>
          <a:endParaRPr lang="ru-RU"/>
        </a:p>
      </dgm:t>
    </dgm:pt>
  </dgm:ptLst>
  <dgm:cxnLst>
    <dgm:cxn modelId="{0E2AB9B9-BC2F-4775-8B36-25C84FD20A54}" type="presOf" srcId="{4D69780A-3C65-4F48-8179-7FFD12D0BBBA}" destId="{B6DED181-D80D-42D0-96ED-DE4BCB1102AE}" srcOrd="0" destOrd="0" presId="urn:microsoft.com/office/officeart/2005/8/layout/hProcess9"/>
    <dgm:cxn modelId="{2698067F-F68D-4F93-8EC6-ED7CC1DCE8CE}" srcId="{6A1B2935-68F4-4955-BFC2-CD3413997CDB}" destId="{4D69780A-3C65-4F48-8179-7FFD12D0BBBA}" srcOrd="2" destOrd="0" parTransId="{EAFF800D-9EDD-4FBF-9ACA-00B9060E4B68}" sibTransId="{D172F6A7-16AC-4448-9C3C-ADD91FD72D1E}"/>
    <dgm:cxn modelId="{35A6B164-FEAD-4649-9940-25E2CA5CB8CC}" type="presOf" srcId="{04376190-DB1C-49A5-92B2-53CA9B36DD0D}" destId="{C7D94377-C5E3-4FA1-891F-17FFDC04340F}" srcOrd="0" destOrd="0" presId="urn:microsoft.com/office/officeart/2005/8/layout/hProcess9"/>
    <dgm:cxn modelId="{15E3ACB2-A3EA-4987-844B-3AE6F9DD547C}" srcId="{6A1B2935-68F4-4955-BFC2-CD3413997CDB}" destId="{04376190-DB1C-49A5-92B2-53CA9B36DD0D}" srcOrd="1" destOrd="0" parTransId="{90E695D0-A9DF-49BF-A199-D70BA79E71C6}" sibTransId="{EC7FF98B-398C-4EEA-B391-45DB52F2BCBC}"/>
    <dgm:cxn modelId="{DFFCD2E4-074F-4D8C-A693-0F9C5A2AD5A8}" srcId="{6A1B2935-68F4-4955-BFC2-CD3413997CDB}" destId="{37763D70-6746-4F5C-B04D-269097F6062E}" srcOrd="0" destOrd="0" parTransId="{8F3B3E5D-D71B-4423-BDD1-740FC5ACE0C9}" sibTransId="{6357D0B5-8192-43DE-815A-C0A7387C324B}"/>
    <dgm:cxn modelId="{184E8879-95F0-4AD1-9822-AF7B639E97EA}" type="presOf" srcId="{6A1B2935-68F4-4955-BFC2-CD3413997CDB}" destId="{AAFBEBB3-B81F-452E-86E4-E9802B3434E9}" srcOrd="0" destOrd="0" presId="urn:microsoft.com/office/officeart/2005/8/layout/hProcess9"/>
    <dgm:cxn modelId="{5EA9782A-7DEF-470A-B4F3-487BD4973656}" type="presOf" srcId="{37763D70-6746-4F5C-B04D-269097F6062E}" destId="{4D366723-51BC-4E5E-B7D8-1D6B3DEC7527}" srcOrd="0" destOrd="0" presId="urn:microsoft.com/office/officeart/2005/8/layout/hProcess9"/>
    <dgm:cxn modelId="{7E03C613-ED87-45D3-9819-3DAA7ED4A680}" type="presParOf" srcId="{AAFBEBB3-B81F-452E-86E4-E9802B3434E9}" destId="{5AA7C8A9-34E5-436C-B82F-A88E6051F399}" srcOrd="0" destOrd="0" presId="urn:microsoft.com/office/officeart/2005/8/layout/hProcess9"/>
    <dgm:cxn modelId="{2B8045FA-938F-42CF-A4B3-7FEDFD0DDFB9}" type="presParOf" srcId="{AAFBEBB3-B81F-452E-86E4-E9802B3434E9}" destId="{EE85C879-1829-4348-AC22-EB017872A14B}" srcOrd="1" destOrd="0" presId="urn:microsoft.com/office/officeart/2005/8/layout/hProcess9"/>
    <dgm:cxn modelId="{4646488E-781D-495A-9F69-80790EF60018}" type="presParOf" srcId="{EE85C879-1829-4348-AC22-EB017872A14B}" destId="{4D366723-51BC-4E5E-B7D8-1D6B3DEC7527}" srcOrd="0" destOrd="0" presId="urn:microsoft.com/office/officeart/2005/8/layout/hProcess9"/>
    <dgm:cxn modelId="{B1691126-C841-4749-9067-0F5D2587A0E3}" type="presParOf" srcId="{EE85C879-1829-4348-AC22-EB017872A14B}" destId="{19F76784-A426-4984-8C02-B73304235F86}" srcOrd="1" destOrd="0" presId="urn:microsoft.com/office/officeart/2005/8/layout/hProcess9"/>
    <dgm:cxn modelId="{5E765EDA-0BD5-4B6E-9E1B-A1CAC3EFE02D}" type="presParOf" srcId="{EE85C879-1829-4348-AC22-EB017872A14B}" destId="{C7D94377-C5E3-4FA1-891F-17FFDC04340F}" srcOrd="2" destOrd="0" presId="urn:microsoft.com/office/officeart/2005/8/layout/hProcess9"/>
    <dgm:cxn modelId="{98645866-B014-44F7-995E-C45F0792425D}" type="presParOf" srcId="{EE85C879-1829-4348-AC22-EB017872A14B}" destId="{70AA1F58-1D43-4A09-9BB1-24450F7E2672}" srcOrd="3" destOrd="0" presId="urn:microsoft.com/office/officeart/2005/8/layout/hProcess9"/>
    <dgm:cxn modelId="{23392A90-6BB7-45A8-A539-A8F5CD1814CF}" type="presParOf" srcId="{EE85C879-1829-4348-AC22-EB017872A14B}" destId="{B6DED181-D80D-42D0-96ED-DE4BCB1102AE}"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643050"/>
            <a:ext cx="7772400" cy="1470025"/>
          </a:xfrm>
        </p:spPr>
        <p:txBody>
          <a:bodyPr/>
          <a:lstStyle/>
          <a:p>
            <a:r>
              <a:rPr lang="uk-UA" b="1" dirty="0" smtClean="0">
                <a:latin typeface="Times New Roman" pitchFamily="18" charset="0"/>
                <a:cs typeface="Times New Roman" pitchFamily="18" charset="0"/>
              </a:rPr>
              <a:t>Лекція 10 - 11</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596" y="2928934"/>
            <a:ext cx="8215370" cy="1752600"/>
          </a:xfrm>
        </p:spPr>
        <p:txBody>
          <a:bodyPr>
            <a:normAutofit/>
          </a:bodyPr>
          <a:lstStyle/>
          <a:p>
            <a:r>
              <a:rPr lang="uk-UA" sz="4800" b="1" dirty="0" smtClean="0">
                <a:solidFill>
                  <a:schemeClr val="tx1"/>
                </a:solidFill>
                <a:latin typeface="Times New Roman" pitchFamily="18" charset="0"/>
                <a:cs typeface="Times New Roman" pitchFamily="18" charset="0"/>
              </a:rPr>
              <a:t>Тема: Фізіологія серцевого м‘язу</a:t>
            </a:r>
            <a:endParaRPr lang="ru-RU" sz="4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3929066"/>
            <a:ext cx="8229600" cy="2643206"/>
          </a:xfrm>
        </p:spPr>
        <p:txBody>
          <a:bodyPr>
            <a:normAutofit/>
          </a:bodyPr>
          <a:lstStyle/>
          <a:p>
            <a:r>
              <a:rPr lang="uk-UA" sz="3200" b="1" dirty="0" smtClean="0">
                <a:latin typeface="Times New Roman" pitchFamily="18" charset="0"/>
                <a:cs typeface="Times New Roman" pitchFamily="18" charset="0"/>
              </a:rPr>
              <a:t>Рис. 4. </a:t>
            </a:r>
            <a:r>
              <a:rPr lang="uk-UA" sz="3200" b="1" i="1" dirty="0" smtClean="0">
                <a:latin typeface="Times New Roman" pitchFamily="18" charset="0"/>
                <a:cs typeface="Times New Roman" pitchFamily="18" charset="0"/>
              </a:rPr>
              <a:t>Схема швидких ПД волокон </a:t>
            </a:r>
            <a:r>
              <a:rPr lang="uk-UA" sz="3200" b="1" i="1" dirty="0" err="1" smtClean="0">
                <a:latin typeface="Times New Roman" pitchFamily="18" charset="0"/>
                <a:cs typeface="Times New Roman" pitchFamily="18" charset="0"/>
              </a:rPr>
              <a:t>Пуркіне</a:t>
            </a:r>
            <a:r>
              <a:rPr lang="uk-UA" sz="3200" b="1" i="1" dirty="0" smtClean="0">
                <a:latin typeface="Times New Roman" pitchFamily="18" charset="0"/>
                <a:cs typeface="Times New Roman" pitchFamily="18" charset="0"/>
              </a:rPr>
              <a:t> :  </a:t>
            </a:r>
            <a:br>
              <a:rPr lang="uk-UA" sz="3200" b="1" i="1"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початкова фаза деполяризації – наростання ПД – є швидкою (0), рання фаза швидкої </a:t>
            </a:r>
            <a:r>
              <a:rPr lang="uk-UA" sz="2400" dirty="0" err="1" smtClean="0">
                <a:latin typeface="Times New Roman" pitchFamily="18" charset="0"/>
                <a:cs typeface="Times New Roman" pitchFamily="18" charset="0"/>
              </a:rPr>
              <a:t>реполяризації</a:t>
            </a:r>
            <a:r>
              <a:rPr lang="uk-UA" sz="2400" dirty="0" smtClean="0">
                <a:latin typeface="Times New Roman" pitchFamily="18" charset="0"/>
                <a:cs typeface="Times New Roman" pitchFamily="18" charset="0"/>
              </a:rPr>
              <a:t> (1), продовжена фаза плато повільної </a:t>
            </a:r>
            <a:r>
              <a:rPr lang="uk-UA" sz="2400" dirty="0" err="1" smtClean="0">
                <a:latin typeface="Times New Roman" pitchFamily="18" charset="0"/>
                <a:cs typeface="Times New Roman" pitchFamily="18" charset="0"/>
              </a:rPr>
              <a:t>реполяризації</a:t>
            </a:r>
            <a:r>
              <a:rPr lang="uk-UA" sz="2400" dirty="0" smtClean="0">
                <a:latin typeface="Times New Roman" pitchFamily="18" charset="0"/>
                <a:cs typeface="Times New Roman" pitchFamily="18" charset="0"/>
              </a:rPr>
              <a:t> (2) і кінцева фаза швидкої </a:t>
            </a:r>
            <a:r>
              <a:rPr lang="uk-UA" sz="2400" dirty="0" err="1" smtClean="0">
                <a:latin typeface="Times New Roman" pitchFamily="18" charset="0"/>
                <a:cs typeface="Times New Roman" pitchFamily="18" charset="0"/>
              </a:rPr>
              <a:t>реполяризації</a:t>
            </a:r>
            <a:r>
              <a:rPr lang="uk-UA" sz="2400" dirty="0" smtClean="0">
                <a:latin typeface="Times New Roman" pitchFamily="18" charset="0"/>
                <a:cs typeface="Times New Roman" pitchFamily="18" charset="0"/>
              </a:rPr>
              <a:t> (3), спонтанна деполяризація під час діастоли (4). </a:t>
            </a:r>
            <a:endParaRPr lang="ru-RU" sz="24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55868" t="41332" r="32393" b="40018"/>
          <a:stretch>
            <a:fillRect/>
          </a:stretch>
        </p:blipFill>
        <p:spPr bwMode="auto">
          <a:xfrm>
            <a:off x="3214678" y="500042"/>
            <a:ext cx="2877930" cy="285752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4286256"/>
            <a:ext cx="8229600" cy="2071678"/>
          </a:xfrm>
        </p:spPr>
        <p:txBody>
          <a:bodyPr>
            <a:normAutofit fontScale="90000"/>
          </a:bodyPr>
          <a:lstStyle/>
          <a:p>
            <a:r>
              <a:rPr lang="uk-UA" sz="2800" b="1" dirty="0" smtClean="0">
                <a:latin typeface="Times New Roman" pitchFamily="18" charset="0"/>
                <a:cs typeface="Times New Roman" pitchFamily="18" charset="0"/>
              </a:rPr>
              <a:t>Рис. 5. Швидкі ПД </a:t>
            </a:r>
            <a:r>
              <a:rPr lang="uk-UA" sz="2800" b="1" dirty="0" err="1" smtClean="0">
                <a:latin typeface="Times New Roman" pitchFamily="18" charset="0"/>
                <a:cs typeface="Times New Roman" pitchFamily="18" charset="0"/>
              </a:rPr>
              <a:t>шлуночкових</a:t>
            </a:r>
            <a:r>
              <a:rPr lang="uk-UA" sz="2800" b="1" dirty="0" smtClean="0">
                <a:latin typeface="Times New Roman" pitchFamily="18" charset="0"/>
                <a:cs typeface="Times New Roman" pitchFamily="18" charset="0"/>
              </a:rPr>
              <a:t> волокон серця.</a:t>
            </a:r>
            <a:br>
              <a:rPr lang="uk-UA" sz="2800" b="1" dirty="0" smtClean="0">
                <a:latin typeface="Times New Roman" pitchFamily="18" charset="0"/>
                <a:cs typeface="Times New Roman" pitchFamily="18" charset="0"/>
              </a:rPr>
            </a:br>
            <a:r>
              <a:rPr lang="uk-UA" sz="2800" dirty="0" smtClean="0"/>
              <a:t> </a:t>
            </a:r>
            <a:r>
              <a:rPr lang="uk-UA" sz="2800" dirty="0" err="1" smtClean="0">
                <a:latin typeface="Times New Roman" pitchFamily="18" charset="0"/>
                <a:cs typeface="Times New Roman" pitchFamily="18" charset="0"/>
              </a:rPr>
              <a:t>Овершут</a:t>
            </a:r>
            <a:r>
              <a:rPr lang="uk-UA" sz="2800" dirty="0" smtClean="0">
                <a:latin typeface="Times New Roman" pitchFamily="18" charset="0"/>
                <a:cs typeface="Times New Roman" pitchFamily="18" charset="0"/>
              </a:rPr>
              <a:t> тут нижчий, рання швидка </a:t>
            </a:r>
            <a:r>
              <a:rPr lang="uk-UA" sz="2800" dirty="0" err="1" smtClean="0">
                <a:latin typeface="Times New Roman" pitchFamily="18" charset="0"/>
                <a:cs typeface="Times New Roman" pitchFamily="18" charset="0"/>
              </a:rPr>
              <a:t>реполяризація</a:t>
            </a:r>
            <a:r>
              <a:rPr lang="uk-UA" sz="2800" dirty="0" smtClean="0">
                <a:latin typeface="Times New Roman" pitchFamily="18" charset="0"/>
                <a:cs typeface="Times New Roman" pitchFamily="18" charset="0"/>
              </a:rPr>
              <a:t> (1) слабо виражена, фаза повільної </a:t>
            </a:r>
            <a:r>
              <a:rPr lang="uk-UA" sz="2800" dirty="0" err="1" smtClean="0">
                <a:latin typeface="Times New Roman" pitchFamily="18" charset="0"/>
                <a:cs typeface="Times New Roman" pitchFamily="18" charset="0"/>
              </a:rPr>
              <a:t>реполяризації</a:t>
            </a:r>
            <a:r>
              <a:rPr lang="uk-UA" sz="2800" dirty="0" smtClean="0">
                <a:latin typeface="Times New Roman" pitchFamily="18" charset="0"/>
                <a:cs typeface="Times New Roman" pitchFamily="18" charset="0"/>
              </a:rPr>
              <a:t> (плато) (2) невиражена, кінцева фаза швидкої </a:t>
            </a:r>
            <a:r>
              <a:rPr lang="uk-UA" sz="2800" dirty="0" err="1" smtClean="0">
                <a:latin typeface="Times New Roman" pitchFamily="18" charset="0"/>
                <a:cs typeface="Times New Roman" pitchFamily="18" charset="0"/>
              </a:rPr>
              <a:t>реполяризації</a:t>
            </a:r>
            <a:r>
              <a:rPr lang="uk-UA" sz="2800" dirty="0" smtClean="0">
                <a:latin typeface="Times New Roman" pitchFamily="18" charset="0"/>
                <a:cs typeface="Times New Roman" pitchFamily="18" charset="0"/>
              </a:rPr>
              <a:t> (3), спонтанної </a:t>
            </a:r>
            <a:r>
              <a:rPr lang="uk-UA" sz="2800" dirty="0" err="1" smtClean="0">
                <a:latin typeface="Times New Roman" pitchFamily="18" charset="0"/>
                <a:cs typeface="Times New Roman" pitchFamily="18" charset="0"/>
              </a:rPr>
              <a:t>діастолічної</a:t>
            </a:r>
            <a:r>
              <a:rPr lang="uk-UA" sz="2800" dirty="0" smtClean="0">
                <a:latin typeface="Times New Roman" pitchFamily="18" charset="0"/>
                <a:cs typeface="Times New Roman" pitchFamily="18" charset="0"/>
              </a:rPr>
              <a:t> деполяризації (4) не виявляється.</a:t>
            </a:r>
            <a:endParaRPr lang="ru-RU" sz="2800" b="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l="66211" t="27187" r="22070" b="57500"/>
          <a:stretch>
            <a:fillRect/>
          </a:stretch>
        </p:blipFill>
        <p:spPr bwMode="auto">
          <a:xfrm>
            <a:off x="3000364" y="428604"/>
            <a:ext cx="4286280" cy="3500461"/>
          </a:xfrm>
          <a:prstGeom prst="rect">
            <a:avLst/>
          </a:prstGeom>
          <a:noFill/>
          <a:ln w="9525">
            <a:noFill/>
            <a:miter lim="800000"/>
            <a:headEnd/>
            <a:tailEnd/>
          </a:ln>
          <a:effectLst/>
        </p:spPr>
      </p:pic>
      <p:sp>
        <p:nvSpPr>
          <p:cNvPr id="4100" name="Rectangle 4"/>
          <p:cNvSpPr>
            <a:spLocks noChangeArrowheads="1"/>
          </p:cNvSpPr>
          <p:nvPr/>
        </p:nvSpPr>
        <p:spPr bwMode="auto">
          <a:xfrm>
            <a:off x="4429124" y="785794"/>
            <a:ext cx="5000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05" name="Picture 9"/>
          <p:cNvPicPr>
            <a:picLocks noChangeAspect="1" noChangeArrowheads="1"/>
          </p:cNvPicPr>
          <p:nvPr/>
        </p:nvPicPr>
        <p:blipFill>
          <a:blip r:embed="rId3"/>
          <a:srcRect/>
          <a:stretch>
            <a:fillRect/>
          </a:stretch>
        </p:blipFill>
        <p:spPr bwMode="auto">
          <a:xfrm>
            <a:off x="2214546" y="500042"/>
            <a:ext cx="1785950" cy="2888136"/>
          </a:xfrm>
          <a:prstGeom prst="rect">
            <a:avLst/>
          </a:prstGeom>
          <a:noFill/>
          <a:ln w="9525">
            <a:noFill/>
            <a:miter lim="800000"/>
            <a:headEnd/>
            <a:tailEnd/>
          </a:ln>
          <a:effectLst/>
        </p:spPr>
      </p:pic>
      <p:sp>
        <p:nvSpPr>
          <p:cNvPr id="18" name="TextBox 17"/>
          <p:cNvSpPr txBox="1"/>
          <p:nvPr/>
        </p:nvSpPr>
        <p:spPr>
          <a:xfrm>
            <a:off x="3929058" y="3571876"/>
            <a:ext cx="428628" cy="523220"/>
          </a:xfrm>
          <a:prstGeom prst="rect">
            <a:avLst/>
          </a:prstGeom>
          <a:noFill/>
        </p:spPr>
        <p:txBody>
          <a:bodyPr wrap="square" rtlCol="0">
            <a:spAutoFit/>
          </a:bodyPr>
          <a:lstStyle/>
          <a:p>
            <a:r>
              <a:rPr lang="uk-UA" sz="2800" b="1" dirty="0" smtClean="0">
                <a:latin typeface="Times New Roman" pitchFamily="18" charset="0"/>
                <a:cs typeface="Times New Roman" pitchFamily="18" charset="0"/>
              </a:rPr>
              <a:t>б</a:t>
            </a:r>
            <a:endParaRPr lang="ru-RU" sz="2800" b="1" dirty="0">
              <a:latin typeface="Times New Roman" pitchFamily="18" charset="0"/>
              <a:cs typeface="Times New Roman" pitchFamily="18" charset="0"/>
            </a:endParaRPr>
          </a:p>
        </p:txBody>
      </p:sp>
      <p:sp>
        <p:nvSpPr>
          <p:cNvPr id="20" name="TextBox 19"/>
          <p:cNvSpPr txBox="1"/>
          <p:nvPr/>
        </p:nvSpPr>
        <p:spPr>
          <a:xfrm>
            <a:off x="5072066" y="1071546"/>
            <a:ext cx="500066" cy="369332"/>
          </a:xfrm>
          <a:prstGeom prst="rect">
            <a:avLst/>
          </a:prstGeom>
          <a:noFill/>
        </p:spPr>
        <p:txBody>
          <a:bodyPr wrap="square" rtlCol="0">
            <a:spAutoFit/>
          </a:bodyPr>
          <a:lstStyle/>
          <a:p>
            <a:r>
              <a:rPr lang="uk-UA" b="1" dirty="0" smtClean="0"/>
              <a:t>2</a:t>
            </a:r>
            <a:endParaRPr lang="ru-RU" b="1" dirty="0"/>
          </a:p>
        </p:txBody>
      </p:sp>
      <p:sp>
        <p:nvSpPr>
          <p:cNvPr id="22" name="TextBox 21"/>
          <p:cNvSpPr txBox="1"/>
          <p:nvPr/>
        </p:nvSpPr>
        <p:spPr>
          <a:xfrm>
            <a:off x="5286380" y="2000240"/>
            <a:ext cx="500066" cy="369332"/>
          </a:xfrm>
          <a:prstGeom prst="rect">
            <a:avLst/>
          </a:prstGeom>
          <a:noFill/>
        </p:spPr>
        <p:txBody>
          <a:bodyPr wrap="square" rtlCol="0">
            <a:spAutoFit/>
          </a:bodyPr>
          <a:lstStyle/>
          <a:p>
            <a:r>
              <a:rPr lang="uk-UA" dirty="0" smtClean="0"/>
              <a:t>3</a:t>
            </a:r>
            <a:endParaRPr lang="ru-RU" dirty="0"/>
          </a:p>
        </p:txBody>
      </p:sp>
      <p:sp>
        <p:nvSpPr>
          <p:cNvPr id="23" name="TextBox 22"/>
          <p:cNvSpPr txBox="1"/>
          <p:nvPr/>
        </p:nvSpPr>
        <p:spPr>
          <a:xfrm>
            <a:off x="5786446" y="2714620"/>
            <a:ext cx="500066" cy="369332"/>
          </a:xfrm>
          <a:prstGeom prst="rect">
            <a:avLst/>
          </a:prstGeom>
          <a:noFill/>
        </p:spPr>
        <p:txBody>
          <a:bodyPr wrap="square" rtlCol="0">
            <a:spAutoFit/>
          </a:bodyPr>
          <a:lstStyle/>
          <a:p>
            <a:r>
              <a:rPr lang="uk-UA" dirty="0" smtClean="0"/>
              <a:t>4</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4286256"/>
            <a:ext cx="8229600" cy="2214554"/>
          </a:xfrm>
        </p:spPr>
        <p:txBody>
          <a:bodyPr>
            <a:normAutofit fontScale="90000"/>
          </a:bodyPr>
          <a:lstStyle/>
          <a:p>
            <a:r>
              <a:rPr lang="uk-UA" sz="3100" b="1" dirty="0" smtClean="0">
                <a:latin typeface="Times New Roman" pitchFamily="18" charset="0"/>
                <a:cs typeface="Times New Roman" pitchFamily="18" charset="0"/>
              </a:rPr>
              <a:t>Рис. 6. Повільний  ПД волокон серцевих вузлів.</a:t>
            </a:r>
            <a:r>
              <a:rPr lang="uk-UA" sz="2800" b="1" dirty="0" smtClean="0">
                <a:latin typeface="Times New Roman" pitchFamily="18" charset="0"/>
                <a:cs typeface="Times New Roman" pitchFamily="18" charset="0"/>
              </a:rPr>
              <a:t/>
            </a:r>
            <a:br>
              <a:rPr lang="uk-UA" sz="2800" b="1"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 Фаза наростання (деполяризації, 0) дуже повільна</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Фаза ранньої швидкої </a:t>
            </a:r>
            <a:r>
              <a:rPr lang="uk-UA" sz="2700" dirty="0" err="1" smtClean="0">
                <a:latin typeface="Times New Roman" pitchFamily="18" charset="0"/>
                <a:cs typeface="Times New Roman" pitchFamily="18" charset="0"/>
              </a:rPr>
              <a:t>реполяризації</a:t>
            </a:r>
            <a:r>
              <a:rPr lang="uk-UA" sz="2700" dirty="0" smtClean="0">
                <a:latin typeface="Times New Roman" pitchFamily="18" charset="0"/>
                <a:cs typeface="Times New Roman" pitchFamily="18" charset="0"/>
              </a:rPr>
              <a:t> відсутня (1), фаза повільної </a:t>
            </a:r>
            <a:r>
              <a:rPr lang="uk-UA" sz="2700" dirty="0" err="1" smtClean="0">
                <a:latin typeface="Times New Roman" pitchFamily="18" charset="0"/>
                <a:cs typeface="Times New Roman" pitchFamily="18" charset="0"/>
              </a:rPr>
              <a:t>реполяризації</a:t>
            </a:r>
            <a:r>
              <a:rPr lang="uk-UA" sz="2700" dirty="0" smtClean="0">
                <a:latin typeface="Times New Roman" pitchFamily="18" charset="0"/>
                <a:cs typeface="Times New Roman" pitchFamily="18" charset="0"/>
              </a:rPr>
              <a:t> виражена дуже слабо. Після завершення ПД добре виражена спонтанна </a:t>
            </a:r>
            <a:r>
              <a:rPr lang="uk-UA" sz="2700" dirty="0" err="1" smtClean="0">
                <a:latin typeface="Times New Roman" pitchFamily="18" charset="0"/>
                <a:cs typeface="Times New Roman" pitchFamily="18" charset="0"/>
              </a:rPr>
              <a:t>діастолічна</a:t>
            </a:r>
            <a:r>
              <a:rPr lang="uk-UA" sz="2700" dirty="0" smtClean="0">
                <a:latin typeface="Times New Roman" pitchFamily="18" charset="0"/>
                <a:cs typeface="Times New Roman" pitchFamily="18" charset="0"/>
              </a:rPr>
              <a:t> деполяризація (4).</a:t>
            </a:r>
            <a:endParaRPr lang="ru-RU" sz="28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l="81516" t="29062" r="10562" b="61675"/>
          <a:stretch>
            <a:fillRect/>
          </a:stretch>
        </p:blipFill>
        <p:spPr bwMode="auto">
          <a:xfrm>
            <a:off x="3857620" y="1428736"/>
            <a:ext cx="2214578" cy="161834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2214546" y="1000108"/>
            <a:ext cx="1666875" cy="2695575"/>
          </a:xfrm>
          <a:prstGeom prst="rect">
            <a:avLst/>
          </a:prstGeom>
          <a:noFill/>
          <a:ln w="9525">
            <a:noFill/>
            <a:miter lim="800000"/>
            <a:headEnd/>
            <a:tailEnd/>
          </a:ln>
          <a:effectLst/>
        </p:spPr>
      </p:pic>
      <p:sp>
        <p:nvSpPr>
          <p:cNvPr id="7" name="TextBox 6"/>
          <p:cNvSpPr txBox="1"/>
          <p:nvPr/>
        </p:nvSpPr>
        <p:spPr>
          <a:xfrm>
            <a:off x="4000496" y="3786190"/>
            <a:ext cx="357190" cy="523220"/>
          </a:xfrm>
          <a:prstGeom prst="rect">
            <a:avLst/>
          </a:prstGeom>
          <a:noFill/>
        </p:spPr>
        <p:txBody>
          <a:bodyPr wrap="square" rtlCol="0">
            <a:spAutoFit/>
          </a:bodyPr>
          <a:lstStyle/>
          <a:p>
            <a:r>
              <a:rPr lang="uk-UA" sz="2800" b="1" dirty="0" smtClean="0">
                <a:latin typeface="Times New Roman" pitchFamily="18" charset="0"/>
                <a:cs typeface="Times New Roman" pitchFamily="18" charset="0"/>
              </a:rPr>
              <a:t>в</a:t>
            </a:r>
            <a:endParaRPr lang="ru-RU" sz="2800" b="1" dirty="0">
              <a:latin typeface="Times New Roman" pitchFamily="18" charset="0"/>
              <a:cs typeface="Times New Roman" pitchFamily="18" charset="0"/>
            </a:endParaRPr>
          </a:p>
        </p:txBody>
      </p:sp>
      <p:sp>
        <p:nvSpPr>
          <p:cNvPr id="9" name="TextBox 8"/>
          <p:cNvSpPr txBox="1"/>
          <p:nvPr/>
        </p:nvSpPr>
        <p:spPr>
          <a:xfrm>
            <a:off x="4000496" y="2357430"/>
            <a:ext cx="357190" cy="369332"/>
          </a:xfrm>
          <a:prstGeom prst="rect">
            <a:avLst/>
          </a:prstGeom>
          <a:noFill/>
        </p:spPr>
        <p:txBody>
          <a:bodyPr wrap="square" rtlCol="0">
            <a:spAutoFit/>
          </a:bodyPr>
          <a:lstStyle/>
          <a:p>
            <a:r>
              <a:rPr lang="uk-UA" dirty="0" smtClean="0"/>
              <a:t>0</a:t>
            </a:r>
            <a:endParaRPr lang="ru-RU" dirty="0"/>
          </a:p>
        </p:txBody>
      </p:sp>
      <p:sp>
        <p:nvSpPr>
          <p:cNvPr id="10" name="TextBox 9"/>
          <p:cNvSpPr txBox="1"/>
          <p:nvPr/>
        </p:nvSpPr>
        <p:spPr>
          <a:xfrm>
            <a:off x="4786314" y="1714488"/>
            <a:ext cx="357190" cy="369332"/>
          </a:xfrm>
          <a:prstGeom prst="rect">
            <a:avLst/>
          </a:prstGeom>
          <a:noFill/>
        </p:spPr>
        <p:txBody>
          <a:bodyPr wrap="square" rtlCol="0">
            <a:spAutoFit/>
          </a:bodyPr>
          <a:lstStyle/>
          <a:p>
            <a:r>
              <a:rPr lang="uk-UA" dirty="0" smtClean="0"/>
              <a:t>2</a:t>
            </a:r>
            <a:endParaRPr lang="ru-RU" dirty="0"/>
          </a:p>
        </p:txBody>
      </p:sp>
      <p:sp>
        <p:nvSpPr>
          <p:cNvPr id="12" name="TextBox 11"/>
          <p:cNvSpPr txBox="1"/>
          <p:nvPr/>
        </p:nvSpPr>
        <p:spPr>
          <a:xfrm>
            <a:off x="5000628" y="2357430"/>
            <a:ext cx="428628" cy="369332"/>
          </a:xfrm>
          <a:prstGeom prst="rect">
            <a:avLst/>
          </a:prstGeom>
          <a:noFill/>
        </p:spPr>
        <p:txBody>
          <a:bodyPr wrap="square" rtlCol="0">
            <a:spAutoFit/>
          </a:bodyPr>
          <a:lstStyle/>
          <a:p>
            <a:r>
              <a:rPr lang="uk-UA" dirty="0" smtClean="0"/>
              <a:t>4</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285728"/>
            <a:ext cx="8229600" cy="1143000"/>
          </a:xfrm>
        </p:spPr>
        <p:txBody>
          <a:bodyPr>
            <a:normAutofit/>
          </a:bodyPr>
          <a:lstStyle/>
          <a:p>
            <a:r>
              <a:rPr lang="uk-UA" sz="3600" b="1" dirty="0" err="1" smtClean="0">
                <a:latin typeface="Times New Roman" pitchFamily="18" charset="0"/>
                <a:cs typeface="Times New Roman" pitchFamily="18" charset="0"/>
              </a:rPr>
              <a:t>Йонна</a:t>
            </a:r>
            <a:r>
              <a:rPr lang="uk-UA" sz="3600" b="1" dirty="0" smtClean="0">
                <a:latin typeface="Times New Roman" pitchFamily="18" charset="0"/>
                <a:cs typeface="Times New Roman" pitchFamily="18" charset="0"/>
              </a:rPr>
              <a:t> природа збудження</a:t>
            </a:r>
            <a:endParaRPr lang="ru-RU" sz="3600" b="1" dirty="0">
              <a:latin typeface="Times New Roman" pitchFamily="18" charset="0"/>
              <a:cs typeface="Times New Roman" pitchFamily="18" charset="0"/>
            </a:endParaRPr>
          </a:p>
        </p:txBody>
      </p:sp>
      <p:sp>
        <p:nvSpPr>
          <p:cNvPr id="5" name="Прямоугольник 4"/>
          <p:cNvSpPr/>
          <p:nvPr/>
        </p:nvSpPr>
        <p:spPr>
          <a:xfrm>
            <a:off x="428596" y="5429264"/>
            <a:ext cx="8358246" cy="1077218"/>
          </a:xfrm>
          <a:prstGeom prst="rect">
            <a:avLst/>
          </a:prstGeom>
        </p:spPr>
        <p:txBody>
          <a:bodyPr wrap="square">
            <a:spAutoFit/>
          </a:bodyPr>
          <a:lstStyle/>
          <a:p>
            <a:pPr algn="ctr"/>
            <a:r>
              <a:rPr lang="uk-UA" sz="3200" b="1" dirty="0" smtClean="0">
                <a:latin typeface="Times New Roman" pitchFamily="18" charset="0"/>
                <a:cs typeface="Times New Roman" pitchFamily="18" charset="0"/>
              </a:rPr>
              <a:t>Рис. </a:t>
            </a:r>
            <a:r>
              <a:rPr lang="uk-UA" sz="3200" b="1" dirty="0" smtClean="0">
                <a:latin typeface="Times New Roman" pitchFamily="18" charset="0"/>
                <a:cs typeface="Times New Roman" pitchFamily="18" charset="0"/>
              </a:rPr>
              <a:t>7. </a:t>
            </a:r>
            <a:r>
              <a:rPr lang="en-US" sz="3200" b="1" dirty="0" err="1" smtClean="0">
                <a:latin typeface="Times New Roman" pitchFamily="18" charset="0"/>
                <a:cs typeface="Times New Roman" pitchFamily="18" charset="0"/>
              </a:rPr>
              <a:t>I</a:t>
            </a:r>
            <a:r>
              <a:rPr lang="en-US" sz="3200" b="1" baseline="-25000" dirty="0" err="1" smtClean="0">
                <a:latin typeface="Times New Roman" pitchFamily="18" charset="0"/>
                <a:cs typeface="Times New Roman" pitchFamily="18" charset="0"/>
              </a:rPr>
              <a:t>Na</a:t>
            </a:r>
            <a:r>
              <a:rPr lang="en-US" sz="3200" b="1" dirty="0" err="1" smtClean="0">
                <a:latin typeface="Times New Roman" pitchFamily="18" charset="0"/>
                <a:cs typeface="Times New Roman" pitchFamily="18" charset="0"/>
              </a:rPr>
              <a:t>,I</a:t>
            </a:r>
            <a:r>
              <a:rPr lang="en-US" sz="3200" b="1" baseline="-25000" dirty="0" err="1" smtClean="0">
                <a:latin typeface="Times New Roman" pitchFamily="18" charset="0"/>
                <a:cs typeface="Times New Roman" pitchFamily="18" charset="0"/>
              </a:rPr>
              <a:t>Ca</a:t>
            </a:r>
            <a:r>
              <a:rPr lang="en-US" sz="3200" b="1" dirty="0" smtClean="0">
                <a:latin typeface="Times New Roman" pitchFamily="18" charset="0"/>
                <a:cs typeface="Times New Roman" pitchFamily="18" charset="0"/>
              </a:rPr>
              <a:t>, I</a:t>
            </a:r>
            <a:r>
              <a:rPr lang="en-US" sz="3200" b="1" baseline="-25000" dirty="0" smtClean="0">
                <a:latin typeface="Times New Roman" pitchFamily="18" charset="0"/>
                <a:cs typeface="Times New Roman" pitchFamily="18" charset="0"/>
              </a:rPr>
              <a:t>K </a:t>
            </a:r>
            <a:r>
              <a:rPr lang="en-US" sz="3200" b="1" dirty="0" smtClean="0">
                <a:latin typeface="Times New Roman" pitchFamily="18" charset="0"/>
                <a:cs typeface="Times New Roman" pitchFamily="18" charset="0"/>
              </a:rPr>
              <a:t>– </a:t>
            </a:r>
            <a:r>
              <a:rPr lang="uk-UA" sz="3200" b="1" dirty="0" smtClean="0">
                <a:latin typeface="Times New Roman" pitchFamily="18" charset="0"/>
                <a:cs typeface="Times New Roman" pitchFamily="18" charset="0"/>
              </a:rPr>
              <a:t>струми відповідних іонів через мембрану </a:t>
            </a:r>
            <a:r>
              <a:rPr lang="uk-UA" sz="3200" b="1" dirty="0" err="1" smtClean="0">
                <a:latin typeface="Times New Roman" pitchFamily="18" charset="0"/>
                <a:cs typeface="Times New Roman" pitchFamily="18" charset="0"/>
              </a:rPr>
              <a:t>кардіоміоцита</a:t>
            </a:r>
            <a:endParaRPr lang="ru-RU" sz="3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57290" y="1428736"/>
            <a:ext cx="6581861" cy="3738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0"/>
            <a:ext cx="8229600" cy="714356"/>
          </a:xfrm>
        </p:spPr>
        <p:txBody>
          <a:bodyPr>
            <a:normAutofit/>
          </a:bodyPr>
          <a:lstStyle/>
          <a:p>
            <a:r>
              <a:rPr lang="uk-UA" sz="2400" b="1" dirty="0" smtClean="0">
                <a:latin typeface="Times New Roman" pitchFamily="18" charset="0"/>
                <a:cs typeface="Times New Roman" pitchFamily="18" charset="0"/>
              </a:rPr>
              <a:t>Відмінності між швидкими й повільними ПД</a:t>
            </a:r>
            <a:endParaRPr lang="ru-RU" sz="2400" dirty="0"/>
          </a:p>
        </p:txBody>
      </p:sp>
      <p:graphicFrame>
        <p:nvGraphicFramePr>
          <p:cNvPr id="4" name="Таблица 3"/>
          <p:cNvGraphicFramePr>
            <a:graphicFrameLocks noGrp="1"/>
          </p:cNvGraphicFramePr>
          <p:nvPr/>
        </p:nvGraphicFramePr>
        <p:xfrm>
          <a:off x="500034" y="714360"/>
          <a:ext cx="8182328" cy="5884571"/>
        </p:xfrm>
        <a:graphic>
          <a:graphicData uri="http://schemas.openxmlformats.org/drawingml/2006/table">
            <a:tbl>
              <a:tblPr/>
              <a:tblGrid>
                <a:gridCol w="4090737"/>
                <a:gridCol w="4091591"/>
              </a:tblGrid>
              <a:tr h="309714">
                <a:tc>
                  <a:txBody>
                    <a:bodyPr/>
                    <a:lstStyle/>
                    <a:p>
                      <a:pPr algn="ctr">
                        <a:spcAft>
                          <a:spcPts val="0"/>
                        </a:spcAft>
                      </a:pPr>
                      <a:r>
                        <a:rPr lang="uk-UA" sz="2000" b="1" kern="0" dirty="0">
                          <a:latin typeface="Times New Roman"/>
                        </a:rPr>
                        <a:t>Швидкі ПД</a:t>
                      </a:r>
                      <a:endParaRPr lang="ru-RU" sz="2000" b="1" kern="0"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b="1" dirty="0">
                          <a:latin typeface="Times New Roman"/>
                          <a:ea typeface="Times New Roman"/>
                        </a:rPr>
                        <a:t>Повільні ПД</a:t>
                      </a:r>
                      <a:endParaRPr lang="ru-RU"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714">
                <a:tc gridSpan="2">
                  <a:txBody>
                    <a:bodyPr/>
                    <a:lstStyle/>
                    <a:p>
                      <a:pPr algn="ctr">
                        <a:spcAft>
                          <a:spcPts val="0"/>
                        </a:spcAft>
                      </a:pPr>
                      <a:r>
                        <a:rPr lang="uk-UA" sz="2000" b="1" i="1" dirty="0">
                          <a:latin typeface="Times New Roman"/>
                          <a:ea typeface="Times New Roman"/>
                        </a:rPr>
                        <a:t>1. Поріг збудження</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09714">
                <a:tc>
                  <a:txBody>
                    <a:bodyPr/>
                    <a:lstStyle/>
                    <a:p>
                      <a:pPr algn="just">
                        <a:spcAft>
                          <a:spcPts val="0"/>
                        </a:spcAft>
                      </a:pPr>
                      <a:r>
                        <a:rPr lang="uk-UA" sz="1800" dirty="0">
                          <a:latin typeface="Times New Roman"/>
                          <a:ea typeface="Times New Roman"/>
                        </a:rPr>
                        <a:t>Низький, 15 мВ</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a:ea typeface="Times New Roman"/>
                        </a:rPr>
                        <a:t>Високий, 30 мВ</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714">
                <a:tc gridSpan="2">
                  <a:txBody>
                    <a:bodyPr/>
                    <a:lstStyle/>
                    <a:p>
                      <a:pPr algn="ctr">
                        <a:spcAft>
                          <a:spcPts val="0"/>
                        </a:spcAft>
                      </a:pPr>
                      <a:r>
                        <a:rPr lang="uk-UA" sz="2000" b="1" i="1" dirty="0">
                          <a:latin typeface="Times New Roman"/>
                          <a:ea typeface="Times New Roman"/>
                        </a:rPr>
                        <a:t>2. Вхідний струм</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19429">
                <a:tc>
                  <a:txBody>
                    <a:bodyPr/>
                    <a:lstStyle/>
                    <a:p>
                      <a:pPr algn="just">
                        <a:spcAft>
                          <a:spcPts val="0"/>
                        </a:spcAft>
                      </a:pPr>
                      <a:r>
                        <a:rPr lang="uk-UA" sz="1800">
                          <a:latin typeface="Times New Roman"/>
                          <a:ea typeface="Times New Roman"/>
                        </a:rPr>
                        <a:t>Потужний і швидкий натрієвий струм</a:t>
                      </a:r>
                      <a:endParaRPr lang="ru-RU"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a:ea typeface="Times New Roman"/>
                        </a:rPr>
                        <a:t>Слабкий і повільний кальцієвий струм</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714">
                <a:tc gridSpan="2">
                  <a:txBody>
                    <a:bodyPr/>
                    <a:lstStyle/>
                    <a:p>
                      <a:pPr algn="ctr">
                        <a:spcAft>
                          <a:spcPts val="0"/>
                        </a:spcAft>
                      </a:pPr>
                      <a:r>
                        <a:rPr lang="uk-UA" sz="2000" b="1" i="1" dirty="0">
                          <a:latin typeface="Times New Roman"/>
                          <a:ea typeface="Times New Roman"/>
                        </a:rPr>
                        <a:t>3. Площа деполяризації</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19429">
                <a:tc>
                  <a:txBody>
                    <a:bodyPr/>
                    <a:lstStyle/>
                    <a:p>
                      <a:pPr algn="just">
                        <a:spcAft>
                          <a:spcPts val="0"/>
                        </a:spcAft>
                      </a:pPr>
                      <a:r>
                        <a:rPr lang="uk-UA" sz="1800" dirty="0">
                          <a:latin typeface="Times New Roman"/>
                          <a:ea typeface="Times New Roman"/>
                        </a:rPr>
                        <a:t>Невелика, викликається коротким електричним струмом </a:t>
                      </a:r>
                      <a:r>
                        <a:rPr lang="uk-UA" sz="1800" dirty="0" err="1">
                          <a:latin typeface="Times New Roman"/>
                          <a:ea typeface="Times New Roman"/>
                        </a:rPr>
                        <a:t>порогової</a:t>
                      </a:r>
                      <a:r>
                        <a:rPr lang="uk-UA" sz="1800" dirty="0">
                          <a:latin typeface="Times New Roman"/>
                          <a:ea typeface="Times New Roman"/>
                        </a:rPr>
                        <a:t> сили</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a:ea typeface="Times New Roman"/>
                        </a:rPr>
                        <a:t>Значна площа при сильному й тривалому подразненні</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714">
                <a:tc gridSpan="2">
                  <a:txBody>
                    <a:bodyPr/>
                    <a:lstStyle/>
                    <a:p>
                      <a:pPr algn="ctr">
                        <a:spcAft>
                          <a:spcPts val="0"/>
                        </a:spcAft>
                      </a:pPr>
                      <a:r>
                        <a:rPr lang="uk-UA" sz="2000" b="1" i="1" dirty="0">
                          <a:latin typeface="Times New Roman"/>
                          <a:ea typeface="Times New Roman"/>
                        </a:rPr>
                        <a:t>4. Швидкість поширення збудження</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29143">
                <a:tc>
                  <a:txBody>
                    <a:bodyPr/>
                    <a:lstStyle/>
                    <a:p>
                      <a:pPr algn="just">
                        <a:spcAft>
                          <a:spcPts val="0"/>
                        </a:spcAft>
                      </a:pPr>
                      <a:r>
                        <a:rPr lang="uk-UA" sz="1800">
                          <a:latin typeface="Times New Roman"/>
                          <a:ea typeface="Times New Roman"/>
                        </a:rPr>
                        <a:t>У волокнах Пуркіне складає 2-4 м/сек., у робочому міокарді шлуночків – 0,5-1,0 м/сек.</a:t>
                      </a:r>
                      <a:endParaRPr lang="ru-RU"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a:ea typeface="Times New Roman"/>
                        </a:rPr>
                        <a:t>Невелика швидкість поширення – 0,02-0,15 м/сек.</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714">
                <a:tc gridSpan="2">
                  <a:txBody>
                    <a:bodyPr/>
                    <a:lstStyle/>
                    <a:p>
                      <a:pPr algn="ctr">
                        <a:spcAft>
                          <a:spcPts val="0"/>
                        </a:spcAft>
                      </a:pPr>
                      <a:r>
                        <a:rPr lang="uk-UA" sz="2000" b="1" i="1" dirty="0">
                          <a:latin typeface="Times New Roman"/>
                          <a:ea typeface="Times New Roman"/>
                        </a:rPr>
                        <a:t>5. </a:t>
                      </a:r>
                      <a:r>
                        <a:rPr lang="uk-UA" sz="2000" b="1" i="1" dirty="0" err="1">
                          <a:latin typeface="Times New Roman"/>
                          <a:ea typeface="Times New Roman"/>
                        </a:rPr>
                        <a:t>Рефрактерність</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548572">
                <a:tc>
                  <a:txBody>
                    <a:bodyPr/>
                    <a:lstStyle/>
                    <a:p>
                      <a:pPr algn="just">
                        <a:spcAft>
                          <a:spcPts val="0"/>
                        </a:spcAft>
                      </a:pPr>
                      <a:r>
                        <a:rPr lang="uk-UA" sz="1800">
                          <a:latin typeface="Times New Roman"/>
                          <a:ea typeface="Times New Roman"/>
                        </a:rPr>
                        <a:t>Визначається тривалістю фази реполяризації (3). При зростанні частоти стимулів укорочується плато ПД (2), що пов'язано з активацією вихідного калієвого струму.</a:t>
                      </a:r>
                      <a:endParaRPr lang="ru-RU"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800" dirty="0">
                          <a:latin typeface="Times New Roman"/>
                          <a:ea typeface="Times New Roman"/>
                        </a:rPr>
                        <a:t>Триває ще деякий час після завершення </a:t>
                      </a:r>
                      <a:r>
                        <a:rPr lang="uk-UA" sz="1800" dirty="0" err="1">
                          <a:latin typeface="Times New Roman"/>
                          <a:ea typeface="Times New Roman"/>
                        </a:rPr>
                        <a:t>реполяризації</a:t>
                      </a:r>
                      <a:r>
                        <a:rPr lang="uk-UA" sz="1800" dirty="0">
                          <a:latin typeface="Times New Roman"/>
                          <a:ea typeface="Times New Roman"/>
                        </a:rPr>
                        <a:t>. Визначає низьку частоту збудження.</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err="1" smtClean="0">
                <a:latin typeface="Times New Roman" pitchFamily="18" charset="0"/>
                <a:cs typeface="Times New Roman" pitchFamily="18" charset="0"/>
              </a:rPr>
              <a:t>Автоматія</a:t>
            </a:r>
            <a:r>
              <a:rPr lang="uk-UA" sz="3600" b="1" dirty="0" smtClean="0">
                <a:latin typeface="Times New Roman" pitchFamily="18" charset="0"/>
                <a:cs typeface="Times New Roman" pitchFamily="18" charset="0"/>
              </a:rPr>
              <a:t> і провідна система серця</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229600" cy="5214974"/>
          </a:xfrm>
        </p:spPr>
        <p:txBody>
          <a:bodyPr>
            <a:noAutofit/>
          </a:bodyPr>
          <a:lstStyle/>
          <a:p>
            <a:pPr algn="just">
              <a:buFont typeface="Wingdings" pitchFamily="2" charset="2"/>
              <a:buChar char="ü"/>
            </a:pPr>
            <a:r>
              <a:rPr lang="uk-UA" sz="2500" b="1" i="1" dirty="0" err="1" smtClean="0">
                <a:latin typeface="Times New Roman" pitchFamily="18" charset="0"/>
                <a:cs typeface="Times New Roman" pitchFamily="18" charset="0"/>
              </a:rPr>
              <a:t>Автоматія</a:t>
            </a:r>
            <a:r>
              <a:rPr lang="uk-UA" sz="2500" b="1" i="1" dirty="0" smtClean="0">
                <a:latin typeface="Times New Roman" pitchFamily="18" charset="0"/>
                <a:cs typeface="Times New Roman" pitchFamily="18" charset="0"/>
              </a:rPr>
              <a:t> </a:t>
            </a:r>
            <a:r>
              <a:rPr lang="uk-UA" sz="2500" dirty="0" smtClean="0">
                <a:latin typeface="Times New Roman" pitchFamily="18" charset="0"/>
                <a:cs typeface="Times New Roman" pitchFamily="18" charset="0"/>
              </a:rPr>
              <a:t>– це здатність клітин міокарду спонтанно </a:t>
            </a:r>
            <a:r>
              <a:rPr lang="uk-UA" sz="2500" dirty="0" err="1" smtClean="0">
                <a:latin typeface="Times New Roman" pitchFamily="18" charset="0"/>
                <a:cs typeface="Times New Roman" pitchFamily="18" charset="0"/>
              </a:rPr>
              <a:t>деполяризуватись</a:t>
            </a:r>
            <a:r>
              <a:rPr lang="uk-UA" sz="2500" dirty="0" smtClean="0">
                <a:latin typeface="Times New Roman" pitchFamily="18" charset="0"/>
                <a:cs typeface="Times New Roman" pitchFamily="18" charset="0"/>
              </a:rPr>
              <a:t> до порогу генерації ПД. </a:t>
            </a:r>
            <a:endParaRPr lang="en-US"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Здатність до </a:t>
            </a:r>
            <a:r>
              <a:rPr lang="uk-UA" sz="2500" dirty="0" err="1" smtClean="0">
                <a:latin typeface="Times New Roman" pitchFamily="18" charset="0"/>
                <a:cs typeface="Times New Roman" pitchFamily="18" charset="0"/>
              </a:rPr>
              <a:t>автоматії</a:t>
            </a:r>
            <a:r>
              <a:rPr lang="uk-UA" sz="2500" dirty="0" smtClean="0">
                <a:latin typeface="Times New Roman" pitchFamily="18" charset="0"/>
                <a:cs typeface="Times New Roman" pitchFamily="18" charset="0"/>
              </a:rPr>
              <a:t> мають лише </a:t>
            </a:r>
            <a:r>
              <a:rPr lang="uk-UA" sz="2500" dirty="0" err="1" smtClean="0">
                <a:latin typeface="Times New Roman" pitchFamily="18" charset="0"/>
                <a:cs typeface="Times New Roman" pitchFamily="18" charset="0"/>
              </a:rPr>
              <a:t>мелодиференційовані</a:t>
            </a:r>
            <a:r>
              <a:rPr lang="uk-UA" sz="2500" dirty="0" smtClean="0">
                <a:latin typeface="Times New Roman" pitchFamily="18" charset="0"/>
                <a:cs typeface="Times New Roman" pitchFamily="18" charset="0"/>
              </a:rPr>
              <a:t> (атипові)  м</a:t>
            </a:r>
            <a:r>
              <a:rPr lang="en-US" sz="2500" dirty="0" smtClean="0">
                <a:latin typeface="Times New Roman" pitchFamily="18" charset="0"/>
                <a:cs typeface="Times New Roman" pitchFamily="18" charset="0"/>
              </a:rPr>
              <a:t>’</a:t>
            </a:r>
            <a:r>
              <a:rPr lang="uk-UA" sz="2500" dirty="0" smtClean="0">
                <a:latin typeface="Times New Roman" pitchFamily="18" charset="0"/>
                <a:cs typeface="Times New Roman" pitchFamily="18" charset="0"/>
              </a:rPr>
              <a:t>язові волокна серця</a:t>
            </a:r>
            <a:endParaRPr lang="en-US"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Ці волокна багаті саркоплазмою і бідні </a:t>
            </a:r>
            <a:r>
              <a:rPr lang="uk-UA" sz="2500" dirty="0" err="1" smtClean="0">
                <a:latin typeface="Times New Roman" pitchFamily="18" charset="0"/>
                <a:cs typeface="Times New Roman" pitchFamily="18" charset="0"/>
              </a:rPr>
              <a:t>міофібрилами</a:t>
            </a:r>
            <a:r>
              <a:rPr lang="uk-UA" sz="2500" dirty="0" smtClean="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В них погано виражена поперечна розкресленість. </a:t>
            </a:r>
            <a:endParaRPr lang="en-US"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Зосереджені у </a:t>
            </a:r>
            <a:r>
              <a:rPr lang="uk-UA" sz="2500" dirty="0" err="1" smtClean="0">
                <a:latin typeface="Times New Roman" pitchFamily="18" charset="0"/>
                <a:cs typeface="Times New Roman" pitchFamily="18" charset="0"/>
              </a:rPr>
              <a:t>синусно-передсердному</a:t>
            </a:r>
            <a:r>
              <a:rPr lang="uk-UA" sz="2500" dirty="0" smtClean="0">
                <a:latin typeface="Times New Roman" pitchFamily="18" charset="0"/>
                <a:cs typeface="Times New Roman" pitchFamily="18" charset="0"/>
              </a:rPr>
              <a:t> й </a:t>
            </a:r>
            <a:r>
              <a:rPr lang="uk-UA" sz="2500" dirty="0" err="1" smtClean="0">
                <a:latin typeface="Times New Roman" pitchFamily="18" charset="0"/>
                <a:cs typeface="Times New Roman" pitchFamily="18" charset="0"/>
              </a:rPr>
              <a:t>передсердно-шлуночковому</a:t>
            </a:r>
            <a:r>
              <a:rPr lang="uk-UA" sz="2500" dirty="0" smtClean="0">
                <a:latin typeface="Times New Roman" pitchFamily="18" charset="0"/>
                <a:cs typeface="Times New Roman" pitchFamily="18" charset="0"/>
              </a:rPr>
              <a:t> вузлах, а також розсіяні у міокарді передсердь і шлуночків. </a:t>
            </a:r>
            <a:endParaRPr lang="en-US" sz="2500" dirty="0" smtClean="0">
              <a:latin typeface="Times New Roman" pitchFamily="18" charset="0"/>
              <a:cs typeface="Times New Roman" pitchFamily="18" charset="0"/>
            </a:endParaRPr>
          </a:p>
          <a:p>
            <a:pPr algn="just">
              <a:buFont typeface="Wingdings" pitchFamily="2" charset="2"/>
              <a:buChar char="ü"/>
            </a:pPr>
            <a:r>
              <a:rPr lang="uk-UA" sz="2500" dirty="0" smtClean="0">
                <a:latin typeface="Times New Roman" pitchFamily="18" charset="0"/>
                <a:cs typeface="Times New Roman" pitchFamily="18" charset="0"/>
              </a:rPr>
              <a:t>Стимуляція блукаючого нерву сповільнює, а симпатичного – навпаки,  прискорює наростання </a:t>
            </a:r>
            <a:r>
              <a:rPr lang="uk-UA" sz="2500" dirty="0" err="1" smtClean="0">
                <a:latin typeface="Times New Roman" pitchFamily="18" charset="0"/>
                <a:cs typeface="Times New Roman" pitchFamily="18" charset="0"/>
              </a:rPr>
              <a:t>пейсмекерної</a:t>
            </a:r>
            <a:r>
              <a:rPr lang="uk-UA" sz="2500" dirty="0" smtClean="0">
                <a:latin typeface="Times New Roman" pitchFamily="18" charset="0"/>
                <a:cs typeface="Times New Roman" pitchFamily="18" charset="0"/>
              </a:rPr>
              <a:t> деполяризації. </a:t>
            </a:r>
            <a:endParaRPr lang="ru-RU" sz="25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4857760"/>
            <a:ext cx="8229600" cy="1785950"/>
          </a:xfrm>
        </p:spPr>
        <p:txBody>
          <a:bodyPr>
            <a:noAutofit/>
          </a:bodyPr>
          <a:lstStyle/>
          <a:p>
            <a:r>
              <a:rPr lang="uk-UA" sz="3200" b="1" dirty="0" smtClean="0">
                <a:latin typeface="Times New Roman" pitchFamily="18" charset="0"/>
                <a:cs typeface="Times New Roman" pitchFamily="18" charset="0"/>
              </a:rPr>
              <a:t>Рис. </a:t>
            </a:r>
            <a:r>
              <a:rPr lang="uk-UA" sz="3200" b="1" dirty="0" smtClean="0">
                <a:latin typeface="Times New Roman" pitchFamily="18" charset="0"/>
                <a:cs typeface="Times New Roman" pitchFamily="18" charset="0"/>
              </a:rPr>
              <a:t>8. </a:t>
            </a:r>
            <a:r>
              <a:rPr lang="uk-UA" sz="3200" b="1" dirty="0" smtClean="0">
                <a:latin typeface="Times New Roman" pitchFamily="18" charset="0"/>
                <a:cs typeface="Times New Roman" pitchFamily="18" charset="0"/>
              </a:rPr>
              <a:t>Провідна система серця: </a:t>
            </a: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1 – </a:t>
            </a:r>
            <a:r>
              <a:rPr lang="uk-UA" sz="2800" dirty="0" err="1" smtClean="0">
                <a:latin typeface="Times New Roman" pitchFamily="18" charset="0"/>
                <a:cs typeface="Times New Roman" pitchFamily="18" charset="0"/>
              </a:rPr>
              <a:t>синатріальний</a:t>
            </a:r>
            <a:r>
              <a:rPr lang="uk-UA" sz="2800" dirty="0" smtClean="0">
                <a:latin typeface="Times New Roman" pitchFamily="18" charset="0"/>
                <a:cs typeface="Times New Roman" pitchFamily="18" charset="0"/>
              </a:rPr>
              <a:t> вузол, 2 – </a:t>
            </a:r>
            <a:r>
              <a:rPr lang="uk-UA" sz="2800" dirty="0" err="1" smtClean="0">
                <a:latin typeface="Times New Roman" pitchFamily="18" charset="0"/>
                <a:cs typeface="Times New Roman" pitchFamily="18" charset="0"/>
              </a:rPr>
              <a:t>атріовентрикулярний</a:t>
            </a:r>
            <a:r>
              <a:rPr lang="uk-UA" sz="2800" dirty="0" smtClean="0">
                <a:latin typeface="Times New Roman" pitchFamily="18" charset="0"/>
                <a:cs typeface="Times New Roman" pitchFamily="18" charset="0"/>
              </a:rPr>
              <a:t> вузол, 3 – пучок </a:t>
            </a:r>
            <a:r>
              <a:rPr lang="uk-UA" sz="2800" dirty="0" err="1" smtClean="0">
                <a:latin typeface="Times New Roman" pitchFamily="18" charset="0"/>
                <a:cs typeface="Times New Roman" pitchFamily="18" charset="0"/>
              </a:rPr>
              <a:t>Гісса</a:t>
            </a:r>
            <a:r>
              <a:rPr lang="uk-UA" sz="2800" dirty="0" smtClean="0">
                <a:latin typeface="Times New Roman" pitchFamily="18" charset="0"/>
                <a:cs typeface="Times New Roman" pitchFamily="18" charset="0"/>
              </a:rPr>
              <a:t>, 4 – ніжки пучка </a:t>
            </a:r>
            <a:r>
              <a:rPr lang="uk-UA" sz="2800" dirty="0" err="1" smtClean="0">
                <a:latin typeface="Times New Roman" pitchFamily="18" charset="0"/>
                <a:cs typeface="Times New Roman" pitchFamily="18" charset="0"/>
              </a:rPr>
              <a:t>Гісса</a:t>
            </a:r>
            <a:r>
              <a:rPr lang="uk-UA" sz="2800" dirty="0" smtClean="0">
                <a:latin typeface="Times New Roman" pitchFamily="18" charset="0"/>
                <a:cs typeface="Times New Roman" pitchFamily="18" charset="0"/>
              </a:rPr>
              <a:t>, 5 – волокна </a:t>
            </a:r>
            <a:r>
              <a:rPr lang="uk-UA" sz="2800" dirty="0" err="1" smtClean="0">
                <a:latin typeface="Times New Roman" pitchFamily="18" charset="0"/>
                <a:cs typeface="Times New Roman" pitchFamily="18" charset="0"/>
              </a:rPr>
              <a:t>Пуркіньє</a:t>
            </a:r>
            <a:r>
              <a:rPr lang="uk-UA" sz="2800" dirty="0" smtClean="0">
                <a:latin typeface="Times New Roman" pitchFamily="18" charset="0"/>
                <a:cs typeface="Times New Roman" pitchFamily="18" charset="0"/>
              </a:rPr>
              <a:t>, 6 – верхня порожниста вена</a:t>
            </a:r>
            <a:endParaRPr lang="ru-RU" sz="2800" dirty="0">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l="41309" t="13437" r="28906" b="36563"/>
          <a:stretch>
            <a:fillRect/>
          </a:stretch>
        </p:blipFill>
        <p:spPr bwMode="auto">
          <a:xfrm>
            <a:off x="2357422" y="285728"/>
            <a:ext cx="4357718" cy="457203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Times New Roman" pitchFamily="18" charset="0"/>
                <a:cs typeface="Times New Roman" pitchFamily="18" charset="0"/>
              </a:rPr>
              <a:t>Поширення збудження у серці</a:t>
            </a:r>
            <a:endParaRPr lang="ru-RU" sz="36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28596" y="1214422"/>
          <a:ext cx="82296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5143512"/>
            <a:ext cx="8229600" cy="1143000"/>
          </a:xfrm>
        </p:spPr>
        <p:txBody>
          <a:bodyPr>
            <a:normAutofit fontScale="90000"/>
          </a:bodyPr>
          <a:lstStyle/>
          <a:p>
            <a:r>
              <a:rPr lang="uk-UA" sz="3200" b="1" dirty="0" smtClean="0">
                <a:latin typeface="Times New Roman" pitchFamily="18" charset="0"/>
                <a:cs typeface="Times New Roman" pitchFamily="18" charset="0"/>
              </a:rPr>
              <a:t>Рис. </a:t>
            </a:r>
            <a:r>
              <a:rPr lang="uk-UA" sz="3200" b="1" dirty="0" smtClean="0">
                <a:latin typeface="Times New Roman" pitchFamily="18" charset="0"/>
                <a:cs typeface="Times New Roman" pitchFamily="18" charset="0"/>
              </a:rPr>
              <a:t>9. </a:t>
            </a:r>
            <a:r>
              <a:rPr lang="uk-UA" sz="3200" b="1" dirty="0" smtClean="0">
                <a:latin typeface="Times New Roman" pitchFamily="18" charset="0"/>
                <a:cs typeface="Times New Roman" pitchFamily="18" charset="0"/>
              </a:rPr>
              <a:t>Молекулярний механізм скорочення </a:t>
            </a:r>
            <a:r>
              <a:rPr lang="uk-UA" sz="3200" b="1" dirty="0" err="1" smtClean="0">
                <a:latin typeface="Times New Roman" pitchFamily="18" charset="0"/>
                <a:cs typeface="Times New Roman" pitchFamily="18" charset="0"/>
              </a:rPr>
              <a:t>кардіоміоцита</a:t>
            </a:r>
            <a:r>
              <a:rPr lang="uk-UA" sz="3200" b="1" dirty="0" smtClean="0">
                <a:latin typeface="Times New Roman" pitchFamily="18" charset="0"/>
                <a:cs typeface="Times New Roman" pitchFamily="18" charset="0"/>
              </a:rPr>
              <a:t>: </a:t>
            </a:r>
            <a:br>
              <a:rPr lang="uk-UA" sz="3200" b="1" dirty="0" smtClean="0">
                <a:latin typeface="Times New Roman" pitchFamily="18" charset="0"/>
                <a:cs typeface="Times New Roman" pitchFamily="18" charset="0"/>
              </a:rPr>
            </a:br>
            <a:r>
              <a:rPr lang="uk-UA" sz="3100" dirty="0" smtClean="0">
                <a:latin typeface="Times New Roman" pitchFamily="18" charset="0"/>
                <a:cs typeface="Times New Roman" pitchFamily="18" charset="0"/>
              </a:rPr>
              <a:t>А – стан спокою, Б – стан скорочення</a:t>
            </a:r>
            <a:endParaRPr lang="ru-RU" sz="3100" dirty="0">
              <a:latin typeface="Times New Roman" pitchFamily="18" charset="0"/>
              <a:cs typeface="Times New Roman" pitchFamily="18" charset="0"/>
            </a:endParaRPr>
          </a:p>
        </p:txBody>
      </p:sp>
      <p:pic>
        <p:nvPicPr>
          <p:cNvPr id="8193" name="Picture 1"/>
          <p:cNvPicPr>
            <a:picLocks noChangeAspect="1" noChangeArrowheads="1"/>
          </p:cNvPicPr>
          <p:nvPr/>
        </p:nvPicPr>
        <p:blipFill>
          <a:blip r:embed="rId2"/>
          <a:srcRect l="39810" t="38410" r="25150" b="36947"/>
          <a:stretch>
            <a:fillRect/>
          </a:stretch>
        </p:blipFill>
        <p:spPr bwMode="auto">
          <a:xfrm>
            <a:off x="214282" y="1000108"/>
            <a:ext cx="8451115" cy="371477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5357813"/>
            <a:ext cx="9144000" cy="1143000"/>
          </a:xfrm>
        </p:spPr>
        <p:txBody>
          <a:bodyPr>
            <a:normAutofit/>
          </a:bodyPr>
          <a:lstStyle/>
          <a:p>
            <a:r>
              <a:rPr lang="uk-UA" sz="3200" b="1" dirty="0" smtClean="0">
                <a:latin typeface="Times New Roman" pitchFamily="18" charset="0"/>
                <a:cs typeface="Times New Roman" pitchFamily="18" charset="0"/>
              </a:rPr>
              <a:t>Рис. </a:t>
            </a:r>
            <a:r>
              <a:rPr lang="uk-UA" sz="3200" b="1" dirty="0" smtClean="0">
                <a:latin typeface="Times New Roman" pitchFamily="18" charset="0"/>
                <a:cs typeface="Times New Roman" pitchFamily="18" charset="0"/>
              </a:rPr>
              <a:t>10. </a:t>
            </a:r>
            <a:r>
              <a:rPr lang="uk-UA" sz="3200" b="1" dirty="0" smtClean="0">
                <a:latin typeface="Times New Roman" pitchFamily="18" charset="0"/>
                <a:cs typeface="Times New Roman" pitchFamily="18" charset="0"/>
              </a:rPr>
              <a:t>Фрагмент </a:t>
            </a:r>
            <a:r>
              <a:rPr lang="uk-UA" sz="3200" b="1" dirty="0" err="1" smtClean="0">
                <a:latin typeface="Times New Roman" pitchFamily="18" charset="0"/>
                <a:cs typeface="Times New Roman" pitchFamily="18" charset="0"/>
              </a:rPr>
              <a:t>міофібрили</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кардіоміоцита</a:t>
            </a:r>
            <a:endParaRPr lang="ru-RU" sz="3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39258" t="13125" r="25000" b="45625"/>
          <a:stretch>
            <a:fillRect/>
          </a:stretch>
        </p:blipFill>
        <p:spPr bwMode="auto">
          <a:xfrm>
            <a:off x="1000100" y="156870"/>
            <a:ext cx="7210364" cy="520095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42910" y="5429264"/>
            <a:ext cx="8229600" cy="1143000"/>
          </a:xfrm>
        </p:spPr>
        <p:txBody>
          <a:bodyPr>
            <a:normAutofit/>
          </a:bodyPr>
          <a:lstStyle/>
          <a:p>
            <a:r>
              <a:rPr lang="uk-UA" sz="3200" b="1" dirty="0" smtClean="0">
                <a:latin typeface="Times New Roman" pitchFamily="18" charset="0"/>
                <a:cs typeface="Times New Roman" pitchFamily="18" charset="0"/>
              </a:rPr>
              <a:t>Рис. 1. Будова серця</a:t>
            </a:r>
            <a:endParaRPr lang="ru-RU" sz="3200" b="1" dirty="0">
              <a:latin typeface="Times New Roman" pitchFamily="18" charset="0"/>
              <a:cs typeface="Times New Roman" pitchFamily="18" charset="0"/>
            </a:endParaRPr>
          </a:p>
        </p:txBody>
      </p:sp>
      <p:pic>
        <p:nvPicPr>
          <p:cNvPr id="1026" name="Picture 2" descr="http://pti.kiev.ua/uploads/posts/2010-02/1266072826_4-kameri.jpg"/>
          <p:cNvPicPr>
            <a:picLocks noChangeAspect="1" noChangeArrowheads="1"/>
          </p:cNvPicPr>
          <p:nvPr/>
        </p:nvPicPr>
        <p:blipFill>
          <a:blip r:embed="rId2"/>
          <a:srcRect/>
          <a:stretch>
            <a:fillRect/>
          </a:stretch>
        </p:blipFill>
        <p:spPr bwMode="auto">
          <a:xfrm>
            <a:off x="2214546" y="0"/>
            <a:ext cx="5000660" cy="540611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latin typeface="Times New Roman" pitchFamily="18" charset="0"/>
                <a:cs typeface="Times New Roman" pitchFamily="18" charset="0"/>
              </a:rPr>
              <a:t>Механіка і енергетика скорочення міокарду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571612"/>
            <a:ext cx="8229600" cy="5000660"/>
          </a:xfrm>
        </p:spPr>
        <p:txBody>
          <a:bodyPr>
            <a:normAutofit fontScale="77500" lnSpcReduction="20000"/>
          </a:bodyPr>
          <a:lstStyle/>
          <a:p>
            <a:pPr algn="just">
              <a:lnSpc>
                <a:spcPct val="120000"/>
              </a:lnSpc>
              <a:buFont typeface="Wingdings" pitchFamily="2" charset="2"/>
              <a:buChar char="ü"/>
            </a:pPr>
            <a:r>
              <a:rPr lang="uk-UA" dirty="0" smtClean="0">
                <a:latin typeface="Times New Roman" pitchFamily="18" charset="0"/>
                <a:cs typeface="Times New Roman" pitchFamily="18" charset="0"/>
              </a:rPr>
              <a:t>Для опису механічних характеристик міокарду застосовують класичну трикомпонентну модель. Остання складається з активного скорочувального і двох пасивних пружних елементів: паралельного й послідовного. </a:t>
            </a:r>
          </a:p>
          <a:p>
            <a:pPr algn="just">
              <a:lnSpc>
                <a:spcPct val="120000"/>
              </a:lnSpc>
              <a:buFont typeface="Wingdings" pitchFamily="2" charset="2"/>
              <a:buChar char="ü"/>
            </a:pPr>
            <a:r>
              <a:rPr lang="uk-UA" dirty="0" smtClean="0">
                <a:latin typeface="Times New Roman" pitchFamily="18" charset="0"/>
                <a:cs typeface="Times New Roman" pitchFamily="18" charset="0"/>
              </a:rPr>
              <a:t>Послідовна пружність міокарду створюється еластичністю кінців м'язу й місць його кріплення, а також </a:t>
            </a:r>
            <a:r>
              <a:rPr lang="uk-UA" dirty="0" err="1" smtClean="0">
                <a:latin typeface="Times New Roman" pitchFamily="18" charset="0"/>
                <a:cs typeface="Times New Roman" pitchFamily="18" charset="0"/>
              </a:rPr>
              <a:t>міозиновими</a:t>
            </a:r>
            <a:r>
              <a:rPr lang="uk-UA" dirty="0" smtClean="0">
                <a:latin typeface="Times New Roman" pitchFamily="18" charset="0"/>
                <a:cs typeface="Times New Roman" pitchFamily="18" charset="0"/>
              </a:rPr>
              <a:t> містками. </a:t>
            </a:r>
          </a:p>
          <a:p>
            <a:pPr algn="just">
              <a:lnSpc>
                <a:spcPct val="120000"/>
              </a:lnSpc>
              <a:buFont typeface="Wingdings" pitchFamily="2" charset="2"/>
              <a:buChar char="ü"/>
            </a:pPr>
            <a:r>
              <a:rPr lang="uk-UA" dirty="0" smtClean="0">
                <a:latin typeface="Times New Roman" pitchFamily="18" charset="0"/>
                <a:cs typeface="Times New Roman" pitchFamily="18" charset="0"/>
              </a:rPr>
              <a:t>Паралельна пружність пов'язана з наявністю колагену, якого у міокарді у 5-6 разів більше, ніж у скелетному м'язі. Пружні елементи у серцевому м'язі разом створюють значну напругу спокою.</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Times New Roman" pitchFamily="18" charset="0"/>
                <a:cs typeface="Times New Roman" pitchFamily="18" charset="0"/>
              </a:rPr>
              <a:t>Ізометричне скорочення</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lgn="just">
              <a:buFont typeface="Wingdings" pitchFamily="2" charset="2"/>
              <a:buChar char="ü"/>
            </a:pPr>
            <a:r>
              <a:rPr lang="uk-UA" sz="2700" dirty="0" smtClean="0">
                <a:latin typeface="Times New Roman" pitchFamily="18" charset="0"/>
                <a:cs typeface="Times New Roman" pitchFamily="18" charset="0"/>
              </a:rPr>
              <a:t>В цьому режимі скорочення при сталій довжині м'язу має місце його значне внутрішнє вкорочення. </a:t>
            </a:r>
          </a:p>
          <a:p>
            <a:pPr algn="just">
              <a:buFont typeface="Wingdings" pitchFamily="2" charset="2"/>
              <a:buChar char="ü"/>
            </a:pPr>
            <a:r>
              <a:rPr lang="uk-UA" sz="2700" dirty="0" smtClean="0">
                <a:latin typeface="Times New Roman" pitchFamily="18" charset="0"/>
                <a:cs typeface="Times New Roman" pitchFamily="18" charset="0"/>
              </a:rPr>
              <a:t>При цьому довжина центральних </a:t>
            </a:r>
            <a:r>
              <a:rPr lang="uk-UA" sz="2700" dirty="0" err="1" smtClean="0">
                <a:latin typeface="Times New Roman" pitchFamily="18" charset="0"/>
                <a:cs typeface="Times New Roman" pitchFamily="18" charset="0"/>
              </a:rPr>
              <a:t>саркомерів</a:t>
            </a:r>
            <a:r>
              <a:rPr lang="uk-UA" sz="2700" dirty="0" smtClean="0">
                <a:latin typeface="Times New Roman" pitchFamily="18" charset="0"/>
                <a:cs typeface="Times New Roman" pitchFamily="18" charset="0"/>
              </a:rPr>
              <a:t> зменшується на 15-30%, а довжина периферичних </a:t>
            </a:r>
            <a:r>
              <a:rPr lang="uk-UA" sz="2700" dirty="0" err="1" smtClean="0">
                <a:latin typeface="Times New Roman" pitchFamily="18" charset="0"/>
                <a:cs typeface="Times New Roman" pitchFamily="18" charset="0"/>
              </a:rPr>
              <a:t>саркомерів</a:t>
            </a:r>
            <a:r>
              <a:rPr lang="uk-UA" sz="2700" dirty="0" smtClean="0">
                <a:latin typeface="Times New Roman" pitchFamily="18" charset="0"/>
                <a:cs typeface="Times New Roman" pitchFamily="18" charset="0"/>
              </a:rPr>
              <a:t>, навпаки, збільшується.</a:t>
            </a:r>
          </a:p>
          <a:p>
            <a:pPr algn="just">
              <a:buFont typeface="Wingdings" pitchFamily="2" charset="2"/>
              <a:buChar char="ü"/>
            </a:pPr>
            <a:r>
              <a:rPr lang="uk-UA" sz="2700" dirty="0" smtClean="0">
                <a:latin typeface="Times New Roman" pitchFamily="18" charset="0"/>
                <a:cs typeface="Times New Roman" pitchFamily="18" charset="0"/>
              </a:rPr>
              <a:t>Максимум швидкості вкорочення скорочувального елементу досягається у ранні етапи розвитку ізометричного напруження, потім швидкість вкорочення зменшується. </a:t>
            </a:r>
          </a:p>
          <a:p>
            <a:pPr algn="just">
              <a:buFont typeface="Wingdings" pitchFamily="2" charset="2"/>
              <a:buChar char="ü"/>
            </a:pPr>
            <a:r>
              <a:rPr lang="ru-RU" sz="2800" dirty="0" smtClean="0">
                <a:latin typeface="Times New Roman" pitchFamily="18" charset="0"/>
                <a:cs typeface="Times New Roman" pitchFamily="18" charset="0"/>
              </a:rPr>
              <a:t>Сила </a:t>
            </a:r>
            <a:r>
              <a:rPr lang="ru-RU" sz="2800" dirty="0" err="1" smtClean="0">
                <a:latin typeface="Times New Roman" pitchFamily="18" charset="0"/>
                <a:cs typeface="Times New Roman" pitchFamily="18" charset="0"/>
              </a:rPr>
              <a:t>м'язового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скорочення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залежить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довжини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м'язових</a:t>
            </a:r>
            <a:r>
              <a:rPr lang="ru-RU" sz="2800" dirty="0" smtClean="0">
                <a:latin typeface="Times New Roman" pitchFamily="18" charset="0"/>
                <a:cs typeface="Times New Roman" pitchFamily="18" charset="0"/>
              </a:rPr>
              <a:t> волокон </a:t>
            </a:r>
            <a:r>
              <a:rPr lang="ru-RU" sz="2800" dirty="0" err="1" smtClean="0">
                <a:latin typeface="Times New Roman" pitchFamily="18" charset="0"/>
                <a:cs typeface="Times New Roman" pitchFamily="18" charset="0"/>
              </a:rPr>
              <a:t>міокарду</a:t>
            </a:r>
            <a:r>
              <a:rPr lang="ru-RU" sz="2800" dirty="0" smtClean="0">
                <a:latin typeface="Times New Roman" pitchFamily="18" charset="0"/>
                <a:cs typeface="Times New Roman" pitchFamily="18" charset="0"/>
              </a:rPr>
              <a:t>.</a:t>
            </a:r>
            <a:endParaRPr lang="ru-RU" sz="27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5357826"/>
            <a:ext cx="8229600" cy="1143000"/>
          </a:xfrm>
        </p:spPr>
        <p:txBody>
          <a:bodyPr>
            <a:normAutofit fontScale="90000"/>
          </a:bodyPr>
          <a:lstStyle/>
          <a:p>
            <a:r>
              <a:rPr lang="uk-UA" sz="3600" b="1" dirty="0" smtClean="0">
                <a:latin typeface="Times New Roman" pitchFamily="18" charset="0"/>
                <a:cs typeface="Times New Roman" pitchFamily="18" charset="0"/>
              </a:rPr>
              <a:t>Рис. </a:t>
            </a:r>
            <a:r>
              <a:rPr lang="uk-UA" sz="3600" b="1" dirty="0" smtClean="0">
                <a:latin typeface="Times New Roman" pitchFamily="18" charset="0"/>
                <a:cs typeface="Times New Roman" pitchFamily="18" charset="0"/>
              </a:rPr>
              <a:t>11</a:t>
            </a:r>
            <a:r>
              <a:rPr lang="uk-UA" sz="3600" b="1" dirty="0" smtClean="0">
                <a:latin typeface="Times New Roman" pitchFamily="18" charset="0"/>
                <a:cs typeface="Times New Roman" pitchFamily="18" charset="0"/>
              </a:rPr>
              <a:t>. </a:t>
            </a:r>
            <a:r>
              <a:rPr lang="uk-UA" sz="3600" b="1" dirty="0" smtClean="0">
                <a:latin typeface="Times New Roman" pitchFamily="18" charset="0"/>
                <a:cs typeface="Times New Roman" pitchFamily="18" charset="0"/>
              </a:rPr>
              <a:t>Зв’язок між показниками початкової довжини (</a:t>
            </a:r>
            <a:r>
              <a:rPr lang="en-US" sz="3600" b="1" dirty="0" smtClean="0">
                <a:latin typeface="Times New Roman" pitchFamily="18" charset="0"/>
                <a:cs typeface="Times New Roman" pitchFamily="18" charset="0"/>
              </a:rPr>
              <a:t>lo</a:t>
            </a:r>
            <a:r>
              <a:rPr lang="uk-UA" sz="3600" b="1" dirty="0" smtClean="0">
                <a:latin typeface="Times New Roman" pitchFamily="18" charset="0"/>
                <a:cs typeface="Times New Roman" pitchFamily="18" charset="0"/>
              </a:rPr>
              <a:t>) і активної сили м’язу</a:t>
            </a:r>
            <a:r>
              <a:rPr lang="uk-UA" sz="3600" b="1" dirty="0" smtClean="0">
                <a:latin typeface="Times New Roman" pitchFamily="18" charset="0"/>
                <a:cs typeface="Times New Roman" pitchFamily="18" charset="0"/>
              </a:rPr>
              <a:t>.</a:t>
            </a:r>
            <a:endParaRPr lang="ru-RU" dirty="0"/>
          </a:p>
        </p:txBody>
      </p:sp>
      <p:pic>
        <p:nvPicPr>
          <p:cNvPr id="2050" name="Picture 2"/>
          <p:cNvPicPr>
            <a:picLocks noChangeAspect="1" noChangeArrowheads="1"/>
          </p:cNvPicPr>
          <p:nvPr/>
        </p:nvPicPr>
        <p:blipFill>
          <a:blip r:embed="rId2"/>
          <a:srcRect l="57422" t="42187" r="25933" b="28750"/>
          <a:stretch>
            <a:fillRect/>
          </a:stretch>
        </p:blipFill>
        <p:spPr bwMode="auto">
          <a:xfrm>
            <a:off x="2857488" y="642918"/>
            <a:ext cx="3429024" cy="374187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714348" y="928670"/>
            <a:ext cx="8015286" cy="5000660"/>
          </a:xfrm>
        </p:spPr>
        <p:txBody>
          <a:bodyPr>
            <a:normAutofit/>
          </a:bodyPr>
          <a:lstStyle/>
          <a:p>
            <a:pPr marL="0" lvl="0" indent="0" algn="just" fontAlgn="base">
              <a:spcBef>
                <a:spcPct val="0"/>
              </a:spcBef>
              <a:spcAft>
                <a:spcPct val="0"/>
              </a:spcAft>
              <a:buFont typeface="Wingdings" pitchFamily="2" charset="2"/>
              <a:buChar char="ü"/>
            </a:pPr>
            <a:r>
              <a:rPr lang="uk-UA" sz="2700" dirty="0" smtClean="0">
                <a:latin typeface="Times New Roman" pitchFamily="18" charset="0"/>
                <a:ea typeface="Times New Roman" pitchFamily="18" charset="0"/>
                <a:cs typeface="Times New Roman" pitchFamily="18" charset="0"/>
              </a:rPr>
              <a:t>Механічні параметри міокарду дозволяють розраховувати його роботу (формула 8: </a:t>
            </a:r>
            <a:r>
              <a:rPr lang="en-US" sz="2700" dirty="0" smtClean="0">
                <a:latin typeface="Times New Roman" pitchFamily="18" charset="0"/>
                <a:ea typeface="Times New Roman" pitchFamily="18" charset="0"/>
                <a:cs typeface="Times New Roman" pitchFamily="18" charset="0"/>
              </a:rPr>
              <a:t>W</a:t>
            </a:r>
            <a:r>
              <a:rPr lang="uk-UA" sz="2700" dirty="0" smtClean="0">
                <a:latin typeface="Times New Roman" pitchFamily="18" charset="0"/>
                <a:ea typeface="Times New Roman" pitchFamily="18" charset="0"/>
                <a:cs typeface="Times New Roman" pitchFamily="18" charset="0"/>
              </a:rPr>
              <a:t>=</a:t>
            </a:r>
            <a:r>
              <a:rPr lang="en-US" sz="2700" dirty="0" smtClean="0">
                <a:latin typeface="Times New Roman" pitchFamily="18" charset="0"/>
                <a:ea typeface="Times New Roman" pitchFamily="18" charset="0"/>
                <a:cs typeface="Times New Roman" pitchFamily="18" charset="0"/>
              </a:rPr>
              <a:t>PL</a:t>
            </a:r>
            <a:r>
              <a:rPr lang="uk-UA" sz="2700" dirty="0" smtClean="0">
                <a:latin typeface="Times New Roman" pitchFamily="18" charset="0"/>
                <a:ea typeface="Times New Roman" pitchFamily="18" charset="0"/>
                <a:cs typeface="Times New Roman" pitchFamily="18" charset="0"/>
              </a:rPr>
              <a:t>) і потужність (формула 9: </a:t>
            </a:r>
            <a:r>
              <a:rPr lang="en-US" sz="2700" dirty="0" smtClean="0">
                <a:latin typeface="Times New Roman" pitchFamily="18" charset="0"/>
                <a:ea typeface="Times New Roman" pitchFamily="18" charset="0"/>
                <a:cs typeface="Times New Roman" pitchFamily="18" charset="0"/>
              </a:rPr>
              <a:t>N</a:t>
            </a:r>
            <a:r>
              <a:rPr lang="uk-UA" sz="2700" dirty="0" smtClean="0">
                <a:latin typeface="Times New Roman" pitchFamily="18" charset="0"/>
                <a:ea typeface="Times New Roman" pitchFamily="18" charset="0"/>
                <a:cs typeface="Times New Roman" pitchFamily="18" charset="0"/>
              </a:rPr>
              <a:t>=</a:t>
            </a:r>
            <a:r>
              <a:rPr lang="en-US" sz="2700" dirty="0" smtClean="0">
                <a:latin typeface="Times New Roman" pitchFamily="18" charset="0"/>
                <a:ea typeface="Times New Roman" pitchFamily="18" charset="0"/>
                <a:cs typeface="Times New Roman" pitchFamily="18" charset="0"/>
              </a:rPr>
              <a:t>PV</a:t>
            </a:r>
            <a:r>
              <a:rPr lang="uk-UA" sz="2700" dirty="0" smtClean="0">
                <a:latin typeface="Times New Roman" pitchFamily="18" charset="0"/>
                <a:ea typeface="Times New Roman" pitchFamily="18" charset="0"/>
                <a:cs typeface="Times New Roman" pitchFamily="18" charset="0"/>
              </a:rPr>
              <a:t>) при ізотонічному скороченні. </a:t>
            </a:r>
          </a:p>
          <a:p>
            <a:pPr marL="0" lvl="0" indent="0" algn="just" fontAlgn="base">
              <a:spcBef>
                <a:spcPct val="0"/>
              </a:spcBef>
              <a:spcAft>
                <a:spcPct val="0"/>
              </a:spcAft>
              <a:buFont typeface="Wingdings" pitchFamily="2" charset="2"/>
              <a:buChar char="ü"/>
            </a:pPr>
            <a:r>
              <a:rPr lang="uk-UA" sz="2700" dirty="0" smtClean="0">
                <a:latin typeface="Times New Roman" pitchFamily="18" charset="0"/>
                <a:ea typeface="Times New Roman" pitchFamily="18" charset="0"/>
                <a:cs typeface="Times New Roman" pitchFamily="18" charset="0"/>
              </a:rPr>
              <a:t>Робота й потужність із зростанням вантажу (Р) теж зростають і досягають максимуму при вантажі 0,4-0,5 </a:t>
            </a:r>
            <a:r>
              <a:rPr lang="uk-UA" sz="2700" dirty="0" err="1" smtClean="0">
                <a:latin typeface="Times New Roman" pitchFamily="18" charset="0"/>
                <a:ea typeface="Times New Roman" pitchFamily="18" charset="0"/>
                <a:cs typeface="Times New Roman" pitchFamily="18" charset="0"/>
              </a:rPr>
              <a:t>Ро</a:t>
            </a:r>
            <a:r>
              <a:rPr lang="uk-UA" sz="2700" dirty="0" smtClean="0">
                <a:latin typeface="Times New Roman" pitchFamily="18" charset="0"/>
                <a:ea typeface="Times New Roman" pitchFamily="18" charset="0"/>
                <a:cs typeface="Times New Roman" pitchFamily="18" charset="0"/>
              </a:rPr>
              <a:t> (максимальний вантаж). </a:t>
            </a:r>
          </a:p>
          <a:p>
            <a:pPr marL="0" lvl="0" indent="0" algn="just" fontAlgn="base">
              <a:spcBef>
                <a:spcPct val="0"/>
              </a:spcBef>
              <a:spcAft>
                <a:spcPct val="0"/>
              </a:spcAft>
              <a:buFont typeface="Wingdings" pitchFamily="2" charset="2"/>
              <a:buChar char="ü"/>
            </a:pPr>
            <a:r>
              <a:rPr lang="uk-UA" sz="2700" dirty="0" smtClean="0">
                <a:latin typeface="Times New Roman" pitchFamily="18" charset="0"/>
                <a:ea typeface="Times New Roman" pitchFamily="18" charset="0"/>
                <a:cs typeface="Times New Roman" pitchFamily="18" charset="0"/>
              </a:rPr>
              <a:t>Загальна робота м'язу (</a:t>
            </a:r>
            <a:r>
              <a:rPr lang="en-US" sz="2700" dirty="0" smtClean="0">
                <a:latin typeface="Times New Roman" pitchFamily="18" charset="0"/>
                <a:ea typeface="Times New Roman" pitchFamily="18" charset="0"/>
                <a:cs typeface="Times New Roman" pitchFamily="18" charset="0"/>
              </a:rPr>
              <a:t>W</a:t>
            </a:r>
            <a:r>
              <a:rPr lang="uk-UA" sz="2700" dirty="0" smtClean="0">
                <a:latin typeface="Times New Roman" pitchFamily="18" charset="0"/>
                <a:ea typeface="Times New Roman" pitchFamily="18" charset="0"/>
                <a:cs typeface="Times New Roman" pitchFamily="18" charset="0"/>
              </a:rPr>
              <a:t>) при скорочені дорівнює сумі внутрішньої (</a:t>
            </a:r>
            <a:r>
              <a:rPr lang="en-US" sz="2700" dirty="0" err="1" smtClean="0">
                <a:latin typeface="Times New Roman" pitchFamily="18" charset="0"/>
                <a:ea typeface="Times New Roman" pitchFamily="18" charset="0"/>
                <a:cs typeface="Times New Roman" pitchFamily="18" charset="0"/>
              </a:rPr>
              <a:t>Wi</a:t>
            </a:r>
            <a:r>
              <a:rPr lang="uk-UA" sz="2700" dirty="0" smtClean="0">
                <a:latin typeface="Times New Roman" pitchFamily="18" charset="0"/>
                <a:ea typeface="Times New Roman" pitchFamily="18" charset="0"/>
                <a:cs typeface="Times New Roman" pitchFamily="18" charset="0"/>
              </a:rPr>
              <a:t>) і зовнішньої (</a:t>
            </a:r>
            <a:r>
              <a:rPr lang="en-US" sz="2700" dirty="0" err="1" smtClean="0">
                <a:latin typeface="Times New Roman" pitchFamily="18" charset="0"/>
                <a:ea typeface="Times New Roman" pitchFamily="18" charset="0"/>
                <a:cs typeface="Times New Roman" pitchFamily="18" charset="0"/>
              </a:rPr>
              <a:t>Wl</a:t>
            </a:r>
            <a:r>
              <a:rPr lang="uk-UA" sz="2700" dirty="0" smtClean="0">
                <a:latin typeface="Times New Roman" pitchFamily="18" charset="0"/>
                <a:ea typeface="Times New Roman" pitchFamily="18" charset="0"/>
                <a:cs typeface="Times New Roman" pitchFamily="18" charset="0"/>
              </a:rPr>
              <a:t>) робіт</a:t>
            </a:r>
          </a:p>
          <a:p>
            <a:pPr marL="0" lvl="0" indent="0" algn="just" fontAlgn="base">
              <a:spcBef>
                <a:spcPct val="0"/>
              </a:spcBef>
              <a:spcAft>
                <a:spcPct val="0"/>
              </a:spcAft>
              <a:buNone/>
            </a:pPr>
            <a:r>
              <a:rPr lang="uk-UA" sz="2700" dirty="0" smtClean="0">
                <a:latin typeface="Times New Roman" pitchFamily="18" charset="0"/>
                <a:ea typeface="Times New Roman" pitchFamily="18" charset="0"/>
                <a:cs typeface="Times New Roman" pitchFamily="18" charset="0"/>
              </a:rPr>
              <a:t>   			</a:t>
            </a:r>
            <a:r>
              <a:rPr lang="en-US" sz="2700" dirty="0" smtClean="0">
                <a:latin typeface="Times New Roman" pitchFamily="18" charset="0"/>
                <a:ea typeface="Times New Roman" pitchFamily="18" charset="0"/>
                <a:cs typeface="Times New Roman" pitchFamily="18" charset="0"/>
              </a:rPr>
              <a:t>W</a:t>
            </a:r>
            <a:r>
              <a:rPr lang="ru-RU" sz="2700" dirty="0" smtClean="0">
                <a:latin typeface="Times New Roman" pitchFamily="18" charset="0"/>
                <a:ea typeface="Times New Roman" pitchFamily="18" charset="0"/>
                <a:cs typeface="Times New Roman" pitchFamily="18" charset="0"/>
              </a:rPr>
              <a:t>= </a:t>
            </a:r>
            <a:r>
              <a:rPr lang="en-US" sz="2700" dirty="0" err="1" smtClean="0">
                <a:latin typeface="Times New Roman" pitchFamily="18" charset="0"/>
                <a:ea typeface="Times New Roman" pitchFamily="18" charset="0"/>
                <a:cs typeface="Times New Roman" pitchFamily="18" charset="0"/>
              </a:rPr>
              <a:t>Wi</a:t>
            </a:r>
            <a:r>
              <a:rPr lang="ru-RU" sz="2700" dirty="0" smtClean="0">
                <a:latin typeface="Times New Roman" pitchFamily="18" charset="0"/>
                <a:ea typeface="Times New Roman" pitchFamily="18" charset="0"/>
                <a:cs typeface="Times New Roman" pitchFamily="18" charset="0"/>
              </a:rPr>
              <a:t> +</a:t>
            </a:r>
            <a:r>
              <a:rPr lang="en-US" sz="2700" dirty="0" err="1" smtClean="0">
                <a:latin typeface="Times New Roman" pitchFamily="18" charset="0"/>
                <a:ea typeface="Times New Roman" pitchFamily="18" charset="0"/>
                <a:cs typeface="Times New Roman" pitchFamily="18" charset="0"/>
              </a:rPr>
              <a:t>Wl</a:t>
            </a:r>
            <a:r>
              <a:rPr lang="ru-RU" sz="2700" dirty="0" smtClean="0">
                <a:latin typeface="Times New Roman" pitchFamily="18" charset="0"/>
                <a:ea typeface="Times New Roman" pitchFamily="18" charset="0"/>
                <a:cs typeface="Times New Roman" pitchFamily="18" charset="0"/>
              </a:rPr>
              <a:t>.</a:t>
            </a:r>
            <a:endParaRPr lang="ru-RU" sz="2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r>
              <a:rPr lang="ru-RU" sz="3600" b="1" dirty="0" err="1" smtClean="0">
                <a:latin typeface="Times New Roman" pitchFamily="18" charset="0"/>
                <a:cs typeface="Times New Roman" pitchFamily="18" charset="0"/>
              </a:rPr>
              <a:t>Теплопродукція</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міокарду</a:t>
            </a:r>
            <a:r>
              <a:rPr lang="ru-RU" sz="3600" b="1"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214422"/>
            <a:ext cx="8229600" cy="5214974"/>
          </a:xfrm>
        </p:spPr>
        <p:txBody>
          <a:bodyPr>
            <a:normAutofit fontScale="70000" lnSpcReduction="20000"/>
          </a:bodyPr>
          <a:lstStyle/>
          <a:p>
            <a:pPr algn="just">
              <a:lnSpc>
                <a:spcPct val="120000"/>
              </a:lnSpc>
              <a:buFont typeface="Wingdings" pitchFamily="2" charset="2"/>
              <a:buChar char="ü"/>
            </a:pPr>
            <a:r>
              <a:rPr lang="ru-RU" dirty="0" err="1" smtClean="0">
                <a:latin typeface="Times New Roman" pitchFamily="18" charset="0"/>
                <a:cs typeface="Times New Roman" pitchFamily="18" charset="0"/>
              </a:rPr>
              <a:t>Теплопродукція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міокарду</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спокої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при </a:t>
            </a:r>
            <a:r>
              <a:rPr lang="ru-RU" dirty="0" err="1" smtClean="0">
                <a:latin typeface="Times New Roman" pitchFamily="18" charset="0"/>
                <a:cs typeface="Times New Roman" pitchFamily="18" charset="0"/>
              </a:rPr>
              <a:t>нульовому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навантаженні</a:t>
            </a:r>
            <a:r>
              <a:rPr lang="ru-RU" dirty="0" smtClean="0">
                <a:latin typeface="Times New Roman" pitchFamily="18" charset="0"/>
                <a:cs typeface="Times New Roman" pitchFamily="18" charset="0"/>
              </a:rPr>
              <a:t> у 5-10 </a:t>
            </a:r>
            <a:r>
              <a:rPr lang="ru-RU" dirty="0" err="1" smtClean="0">
                <a:latin typeface="Times New Roman" pitchFamily="18" charset="0"/>
                <a:cs typeface="Times New Roman" pitchFamily="18" charset="0"/>
              </a:rPr>
              <a:t>разів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ніж</a:t>
            </a:r>
            <a:r>
              <a:rPr lang="ru-RU" dirty="0" smtClean="0">
                <a:latin typeface="Times New Roman" pitchFamily="18" charset="0"/>
                <a:cs typeface="Times New Roman" pitchFamily="18" charset="0"/>
              </a:rPr>
              <a:t> у скелетному </a:t>
            </a:r>
            <a:r>
              <a:rPr lang="ru-RU" dirty="0" err="1" smtClean="0">
                <a:latin typeface="Times New Roman" pitchFamily="18" charset="0"/>
                <a:cs typeface="Times New Roman" pitchFamily="18" charset="0"/>
              </a:rPr>
              <a:t>м'язі</a:t>
            </a:r>
            <a:r>
              <a:rPr lang="ru-RU" dirty="0" smtClean="0">
                <a:latin typeface="Times New Roman" pitchFamily="18" charset="0"/>
                <a:cs typeface="Times New Roman" pitchFamily="18" charset="0"/>
              </a:rPr>
              <a:t>. </a:t>
            </a:r>
          </a:p>
          <a:p>
            <a:pPr algn="just">
              <a:lnSpc>
                <a:spcPct val="120000"/>
              </a:lnSpc>
              <a:buFont typeface="Wingdings" pitchFamily="2" charset="2"/>
              <a:buChar char="ü"/>
            </a:pPr>
            <a:r>
              <a:rPr lang="ru-RU" dirty="0" err="1" smtClean="0">
                <a:latin typeface="Times New Roman" pitchFamily="18" charset="0"/>
                <a:cs typeface="Times New Roman" pitchFamily="18" charset="0"/>
              </a:rPr>
              <a:t>Пов</a:t>
            </a:r>
            <a:r>
              <a:rPr lang="ru-RU" dirty="0" err="1" smtClean="0">
                <a:latin typeface="Times New Roman" pitchFamily="18" charset="0"/>
                <a:cs typeface="Times New Roman" pitchFamily="18" charset="0"/>
                <a:sym typeface="Symbol"/>
              </a:rPr>
              <a:t></a:t>
            </a:r>
            <a:r>
              <a:rPr lang="ru-RU" dirty="0" err="1" smtClean="0">
                <a:latin typeface="Times New Roman" pitchFamily="18" charset="0"/>
                <a:cs typeface="Times New Roman" pitchFamily="18" charset="0"/>
              </a:rPr>
              <a:t>язана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переважно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синтезом </a:t>
            </a:r>
            <a:r>
              <a:rPr lang="ru-RU" dirty="0" err="1" smtClean="0">
                <a:latin typeface="Times New Roman" pitchFamily="18" charset="0"/>
                <a:cs typeface="Times New Roman" pitchFamily="18" charset="0"/>
              </a:rPr>
              <a:t>макроергічних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сполук</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мітохондріях</a:t>
            </a:r>
            <a:r>
              <a:rPr lang="ru-RU" dirty="0" smtClean="0">
                <a:latin typeface="Times New Roman" pitchFamily="18" charset="0"/>
                <a:cs typeface="Times New Roman" pitchFamily="18" charset="0"/>
              </a:rPr>
              <a:t>.</a:t>
            </a:r>
          </a:p>
          <a:p>
            <a:pPr algn="just">
              <a:lnSpc>
                <a:spcPct val="120000"/>
              </a:lnSpc>
              <a:buFont typeface="Wingdings" pitchFamily="2" charset="2"/>
              <a:buChar char="ü"/>
            </a:pPr>
            <a:r>
              <a:rPr lang="ru-RU" dirty="0" err="1" smtClean="0">
                <a:latin typeface="Times New Roman" pitchFamily="18" charset="0"/>
                <a:cs typeface="Times New Roman" pitchFamily="18" charset="0"/>
              </a:rPr>
              <a:t>Збільшення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навантаження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супроводжується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значним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зростанням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теплопродукції</a:t>
            </a:r>
            <a:r>
              <a:rPr lang="ru-RU" dirty="0" smtClean="0">
                <a:latin typeface="Times New Roman" pitchFamily="18" charset="0"/>
                <a:cs typeface="Times New Roman" pitchFamily="18" charset="0"/>
              </a:rPr>
              <a:t>.</a:t>
            </a:r>
          </a:p>
          <a:p>
            <a:pPr algn="just">
              <a:lnSpc>
                <a:spcPct val="120000"/>
              </a:lnSpc>
              <a:buFont typeface="Wingdings" pitchFamily="2" charset="2"/>
              <a:buChar char="ü"/>
            </a:pPr>
            <a:r>
              <a:rPr lang="ru-RU" dirty="0" smtClean="0">
                <a:latin typeface="Times New Roman" pitchFamily="18" charset="0"/>
                <a:cs typeface="Times New Roman" pitchFamily="18" charset="0"/>
              </a:rPr>
              <a:t>У активному </a:t>
            </a:r>
            <a:r>
              <a:rPr lang="ru-RU" dirty="0" err="1" smtClean="0">
                <a:latin typeface="Times New Roman" pitchFamily="18" charset="0"/>
                <a:cs typeface="Times New Roman" pitchFamily="18" charset="0"/>
              </a:rPr>
              <a:t>міокарді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початкова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відновлювальна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фази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теплопродукції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частково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перекриваються</a:t>
            </a:r>
            <a:r>
              <a:rPr lang="ru-RU" dirty="0" smtClean="0">
                <a:latin typeface="Times New Roman" pitchFamily="18" charset="0"/>
                <a:cs typeface="Times New Roman" pitchFamily="18" charset="0"/>
              </a:rPr>
              <a:t>.</a:t>
            </a:r>
          </a:p>
          <a:p>
            <a:pPr algn="just">
              <a:lnSpc>
                <a:spcPct val="120000"/>
              </a:lnSpc>
              <a:buFont typeface="Wingdings" pitchFamily="2" charset="2"/>
              <a:buChar char="ü"/>
            </a:pP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скорочення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енергія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серці</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аеробних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умовах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виробляється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внаслідок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окислення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глюкози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жирних</a:t>
            </a:r>
            <a:r>
              <a:rPr lang="ru-RU" dirty="0" smtClean="0">
                <a:latin typeface="Times New Roman" pitchFamily="18" charset="0"/>
                <a:cs typeface="Times New Roman" pitchFamily="18" charset="0"/>
              </a:rPr>
              <a:t> кислот.</a:t>
            </a:r>
          </a:p>
          <a:p>
            <a:pPr algn="just">
              <a:lnSpc>
                <a:spcPct val="120000"/>
              </a:lnSpc>
              <a:buFont typeface="Wingdings" pitchFamily="2" charset="2"/>
              <a:buChar char="ü"/>
            </a:pPr>
            <a:r>
              <a:rPr lang="ru-RU" dirty="0" err="1" smtClean="0">
                <a:latin typeface="Times New Roman" pitchFamily="18" charset="0"/>
                <a:cs typeface="Times New Roman" pitchFamily="18" charset="0"/>
              </a:rPr>
              <a:t>Анаеробний</a:t>
            </a:r>
            <a:r>
              <a:rPr lang="ru-RU" dirty="0" smtClean="0">
                <a:latin typeface="Times New Roman" pitchFamily="18" charset="0"/>
                <a:cs typeface="Times New Roman" pitchFamily="18" charset="0"/>
              </a:rPr>
              <a:t> шлях </a:t>
            </a:r>
            <a:r>
              <a:rPr lang="ru-RU" dirty="0" err="1" smtClean="0">
                <a:latin typeface="Times New Roman" pitchFamily="18" charset="0"/>
                <a:cs typeface="Times New Roman" pitchFamily="18" charset="0"/>
              </a:rPr>
              <a:t>утворення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енергії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посилюється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лише</a:t>
            </a:r>
            <a:r>
              <a:rPr lang="ru-RU" dirty="0" smtClean="0">
                <a:latin typeface="Times New Roman" pitchFamily="18" charset="0"/>
                <a:cs typeface="Times New Roman" pitchFamily="18" charset="0"/>
              </a:rPr>
              <a:t> за умов </a:t>
            </a:r>
            <a:r>
              <a:rPr lang="ru-RU" dirty="0" err="1" smtClean="0">
                <a:latin typeface="Times New Roman" pitchFamily="18" charset="0"/>
                <a:cs typeface="Times New Roman" pitchFamily="18" charset="0"/>
              </a:rPr>
              <a:t>гіпоксії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ішемії</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86058"/>
            <a:ext cx="8229600" cy="1143000"/>
          </a:xfrm>
        </p:spPr>
        <p:txBody>
          <a:bodyPr>
            <a:normAutofit/>
          </a:bodyPr>
          <a:lstStyle/>
          <a:p>
            <a:r>
              <a:rPr lang="uk-UA" sz="6600" b="1" dirty="0" smtClean="0">
                <a:latin typeface="Times New Roman" pitchFamily="18" charset="0"/>
                <a:cs typeface="Times New Roman" pitchFamily="18" charset="0"/>
              </a:rPr>
              <a:t>Дякую за увагу!</a:t>
            </a:r>
            <a:endParaRPr lang="ru-RU" sz="66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3600" b="1" dirty="0" err="1" smtClean="0">
                <a:latin typeface="Times New Roman" pitchFamily="18" charset="0"/>
                <a:cs typeface="Times New Roman" pitchFamily="18" charset="0"/>
              </a:rPr>
              <a:t>Типи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клітин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що</a:t>
            </a:r>
            <a:r>
              <a:rPr lang="ru-RU" sz="3600" b="1" dirty="0" smtClean="0">
                <a:latin typeface="Times New Roman" pitchFamily="18" charset="0"/>
                <a:cs typeface="Times New Roman" pitchFamily="18" charset="0"/>
              </a:rPr>
              <a:t> входить у склад </a:t>
            </a:r>
            <a:r>
              <a:rPr lang="ru-RU" sz="3600" b="1" dirty="0" err="1" smtClean="0">
                <a:latin typeface="Times New Roman" pitchFamily="18" charset="0"/>
                <a:cs typeface="Times New Roman" pitchFamily="18" charset="0"/>
              </a:rPr>
              <a:t>міокарду</a:t>
            </a:r>
            <a:r>
              <a:rPr lang="ru-RU" sz="3600" b="1"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Font typeface="Wingdings" pitchFamily="2" charset="2"/>
              <a:buChar char="ü"/>
            </a:pPr>
            <a:r>
              <a:rPr lang="uk-UA" sz="2700" dirty="0" smtClean="0">
                <a:latin typeface="Times New Roman" pitchFamily="18" charset="0"/>
                <a:cs typeface="Times New Roman" pitchFamily="18" charset="0"/>
              </a:rPr>
              <a:t>1) м'язові клітини робочого міокарду передсердь і шлуночків, виконують скорочувальну функцію міокарду; </a:t>
            </a:r>
          </a:p>
          <a:p>
            <a:pPr algn="just">
              <a:buFont typeface="Wingdings" pitchFamily="2" charset="2"/>
              <a:buChar char="ü"/>
            </a:pPr>
            <a:endParaRPr lang="uk-UA" sz="800" dirty="0" smtClean="0">
              <a:latin typeface="Times New Roman" pitchFamily="18" charset="0"/>
              <a:cs typeface="Times New Roman" pitchFamily="18" charset="0"/>
            </a:endParaRPr>
          </a:p>
          <a:p>
            <a:pPr algn="just">
              <a:buFont typeface="Wingdings" pitchFamily="2" charset="2"/>
              <a:buChar char="ü"/>
            </a:pPr>
            <a:r>
              <a:rPr lang="uk-UA" sz="2700" dirty="0" smtClean="0">
                <a:latin typeface="Times New Roman" pitchFamily="18" charset="0"/>
                <a:cs typeface="Times New Roman" pitchFamily="18" charset="0"/>
              </a:rPr>
              <a:t>2) волокна провідної системи серця;</a:t>
            </a:r>
          </a:p>
          <a:p>
            <a:pPr algn="just">
              <a:buFont typeface="Wingdings" pitchFamily="2" charset="2"/>
              <a:buChar char="ü"/>
            </a:pPr>
            <a:endParaRPr lang="uk-UA" sz="800" dirty="0" smtClean="0">
              <a:latin typeface="Times New Roman" pitchFamily="18" charset="0"/>
              <a:cs typeface="Times New Roman" pitchFamily="18" charset="0"/>
            </a:endParaRPr>
          </a:p>
          <a:p>
            <a:pPr algn="just">
              <a:buFont typeface="Wingdings" pitchFamily="2" charset="2"/>
              <a:buChar char="ü"/>
            </a:pPr>
            <a:r>
              <a:rPr lang="uk-UA" sz="2700" dirty="0" smtClean="0">
                <a:latin typeface="Times New Roman" pitchFamily="18" charset="0"/>
                <a:cs typeface="Times New Roman" pitchFamily="18" charset="0"/>
              </a:rPr>
              <a:t>3) клітини </a:t>
            </a:r>
            <a:r>
              <a:rPr lang="uk-UA" sz="2700" dirty="0" err="1" smtClean="0">
                <a:latin typeface="Times New Roman" pitchFamily="18" charset="0"/>
                <a:cs typeface="Times New Roman" pitchFamily="18" charset="0"/>
              </a:rPr>
              <a:t>синусно-передсердного</a:t>
            </a:r>
            <a:r>
              <a:rPr lang="uk-UA" sz="2700" dirty="0" smtClean="0">
                <a:latin typeface="Times New Roman" pitchFamily="18" charset="0"/>
                <a:cs typeface="Times New Roman" pitchFamily="18" charset="0"/>
              </a:rPr>
              <a:t> й </a:t>
            </a:r>
            <a:r>
              <a:rPr lang="uk-UA" sz="2700" dirty="0" err="1" smtClean="0">
                <a:latin typeface="Times New Roman" pitchFamily="18" charset="0"/>
                <a:cs typeface="Times New Roman" pitchFamily="18" charset="0"/>
              </a:rPr>
              <a:t>передсердно-шлуночкого</a:t>
            </a:r>
            <a:r>
              <a:rPr lang="uk-UA" sz="2700" dirty="0" smtClean="0">
                <a:latin typeface="Times New Roman" pitchFamily="18" charset="0"/>
                <a:cs typeface="Times New Roman" pitchFamily="18" charset="0"/>
              </a:rPr>
              <a:t> вузлів.</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286256"/>
            <a:ext cx="9144000" cy="2571744"/>
          </a:xfrm>
        </p:spPr>
        <p:txBody>
          <a:bodyPr>
            <a:normAutofit fontScale="90000"/>
          </a:bodyPr>
          <a:lstStyle/>
          <a:p>
            <a:r>
              <a:rPr lang="ru-RU" sz="3600" b="1" dirty="0" smtClean="0">
                <a:latin typeface="Times New Roman" pitchFamily="18" charset="0"/>
                <a:cs typeface="Times New Roman" pitchFamily="18" charset="0"/>
              </a:rPr>
              <a:t>Рис. </a:t>
            </a:r>
            <a:r>
              <a:rPr lang="ru-RU" sz="3600" b="1" dirty="0" smtClean="0">
                <a:latin typeface="Times New Roman" pitchFamily="18" charset="0"/>
                <a:cs typeface="Times New Roman" pitchFamily="18" charset="0"/>
              </a:rPr>
              <a:t>2. </a:t>
            </a:r>
            <a:r>
              <a:rPr lang="ru-RU" sz="3600" b="1" dirty="0" err="1" smtClean="0">
                <a:latin typeface="Times New Roman" pitchFamily="18" charset="0"/>
                <a:cs typeface="Times New Roman" pitchFamily="18" charset="0"/>
              </a:rPr>
              <a:t>Типи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міокардіальних</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клітин</a:t>
            </a: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а - </a:t>
            </a:r>
            <a:r>
              <a:rPr lang="ru-RU" sz="2700" dirty="0" err="1" smtClean="0">
                <a:latin typeface="Times New Roman" pitchFamily="18" charset="0"/>
                <a:cs typeface="Times New Roman" pitchFamily="18" charset="0"/>
              </a:rPr>
              <a:t>м'язові</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клітини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робочого</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міокарда</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б - </a:t>
            </a:r>
            <a:r>
              <a:rPr lang="ru-RU" sz="2700" dirty="0" err="1" smtClean="0">
                <a:latin typeface="Times New Roman" pitchFamily="18" charset="0"/>
                <a:cs typeface="Times New Roman" pitchFamily="18" charset="0"/>
              </a:rPr>
              <a:t>міоцити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провідної</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системи</a:t>
            </a:r>
            <a:r>
              <a:rPr lang="ru-RU" sz="2700" dirty="0" smtClean="0">
                <a:latin typeface="Times New Roman" pitchFamily="18" charset="0"/>
                <a:cs typeface="Times New Roman" pitchFamily="18" charset="0"/>
              </a:rPr>
              <a:t> (волокна </a:t>
            </a:r>
            <a:r>
              <a:rPr lang="ru-RU" sz="2700" dirty="0" err="1" smtClean="0">
                <a:latin typeface="Times New Roman" pitchFamily="18" charset="0"/>
                <a:cs typeface="Times New Roman" pitchFamily="18" charset="0"/>
              </a:rPr>
              <a:t>Пуркін'є</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в - </a:t>
            </a:r>
            <a:r>
              <a:rPr lang="ru-RU" sz="2700" dirty="0" err="1" smtClean="0">
                <a:latin typeface="Times New Roman" pitchFamily="18" charset="0"/>
                <a:cs typeface="Times New Roman" pitchFamily="18" charset="0"/>
              </a:rPr>
              <a:t>міоцити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синусно-передсердного</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вузла</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г - </a:t>
            </a:r>
            <a:r>
              <a:rPr lang="ru-RU" sz="2700" dirty="0" err="1" smtClean="0">
                <a:latin typeface="Times New Roman" pitchFamily="18" charset="0"/>
                <a:cs typeface="Times New Roman" pitchFamily="18" charset="0"/>
              </a:rPr>
              <a:t>міоцити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передсердно-шлункового</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вузла</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1 – ядра; 2- поперечна </a:t>
            </a:r>
            <a:r>
              <a:rPr lang="ru-RU" sz="2700" dirty="0" err="1" smtClean="0">
                <a:latin typeface="Times New Roman" pitchFamily="18" charset="0"/>
                <a:cs typeface="Times New Roman" pitchFamily="18" charset="0"/>
              </a:rPr>
              <a:t>посмугованість</a:t>
            </a:r>
            <a:r>
              <a:rPr lang="ru-RU" sz="2700" dirty="0" smtClean="0">
                <a:latin typeface="Times New Roman" pitchFamily="18" charset="0"/>
                <a:cs typeface="Times New Roman" pitchFamily="18" charset="0"/>
              </a:rPr>
              <a:t>; 3 - </a:t>
            </a:r>
            <a:r>
              <a:rPr lang="ru-RU" sz="2700" dirty="0" err="1" smtClean="0">
                <a:latin typeface="Times New Roman" pitchFamily="18" charset="0"/>
                <a:cs typeface="Times New Roman" pitchFamily="18" charset="0"/>
              </a:rPr>
              <a:t>інтеркалярні</a:t>
            </a:r>
            <a:r>
              <a:rPr lang="ru-RU" sz="2700" dirty="0" smtClean="0">
                <a:latin typeface="Times New Roman" pitchFamily="18" charset="0"/>
                <a:cs typeface="Times New Roman" pitchFamily="18" charset="0"/>
              </a:rPr>
              <a:t> диски.</a:t>
            </a:r>
            <a:endParaRPr lang="ru-RU" sz="2700" dirty="0">
              <a:latin typeface="Times New Roman" pitchFamily="18" charset="0"/>
              <a:cs typeface="Times New Roman" pitchFamily="18" charset="0"/>
            </a:endParaRPr>
          </a:p>
        </p:txBody>
      </p:sp>
      <p:pic>
        <p:nvPicPr>
          <p:cNvPr id="31746" name="Picture 2" descr="http://kiev.convdocs.org/tw_files2/urls_1/1297/d-1296013/1296013_html_m630a76c2.gif"/>
          <p:cNvPicPr>
            <a:picLocks noChangeAspect="1" noChangeArrowheads="1"/>
          </p:cNvPicPr>
          <p:nvPr/>
        </p:nvPicPr>
        <p:blipFill>
          <a:blip r:embed="rId2"/>
          <a:srcRect/>
          <a:stretch>
            <a:fillRect/>
          </a:stretch>
        </p:blipFill>
        <p:spPr bwMode="auto">
          <a:xfrm>
            <a:off x="1428728" y="0"/>
            <a:ext cx="6410325" cy="42576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5357826"/>
            <a:ext cx="8229600" cy="1143000"/>
          </a:xfrm>
        </p:spPr>
        <p:txBody>
          <a:bodyPr>
            <a:normAutofit/>
          </a:bodyPr>
          <a:lstStyle/>
          <a:p>
            <a:r>
              <a:rPr lang="uk-UA" sz="3200" b="1" dirty="0" smtClean="0">
                <a:latin typeface="Times New Roman" pitchFamily="18" charset="0"/>
                <a:cs typeface="Times New Roman" pitchFamily="18" charset="0"/>
              </a:rPr>
              <a:t>Рис. 3. Будова серцевого м</a:t>
            </a:r>
            <a:r>
              <a:rPr lang="en-US" sz="3200" b="1" dirty="0" smtClean="0">
                <a:latin typeface="Times New Roman" pitchFamily="18" charset="0"/>
                <a:cs typeface="Times New Roman" pitchFamily="18" charset="0"/>
              </a:rPr>
              <a:t>’</a:t>
            </a:r>
            <a:r>
              <a:rPr lang="uk-UA" sz="3200" b="1" dirty="0" smtClean="0">
                <a:latin typeface="Times New Roman" pitchFamily="18" charset="0"/>
                <a:cs typeface="Times New Roman" pitchFamily="18" charset="0"/>
              </a:rPr>
              <a:t>язу </a:t>
            </a:r>
            <a:endParaRPr lang="ru-RU" sz="3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428728" y="357166"/>
            <a:ext cx="6299998" cy="48670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latin typeface="Times New Roman" pitchFamily="18" charset="0"/>
                <a:cs typeface="Times New Roman" pitchFamily="18" charset="0"/>
              </a:rPr>
              <a:t>Описані три основні різновиди структури </a:t>
            </a:r>
            <a:r>
              <a:rPr lang="uk-UA" sz="3200" b="1" dirty="0" err="1" smtClean="0">
                <a:latin typeface="Times New Roman" pitchFamily="18" charset="0"/>
                <a:cs typeface="Times New Roman" pitchFamily="18" charset="0"/>
              </a:rPr>
              <a:t>сарколеми</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м</a:t>
            </a:r>
            <a:r>
              <a:rPr lang="uk-UA" sz="3200" b="1" dirty="0" err="1" smtClean="0">
                <a:latin typeface="Times New Roman" pitchFamily="18" charset="0"/>
                <a:cs typeface="Times New Roman" pitchFamily="18" charset="0"/>
                <a:sym typeface="Symbol"/>
              </a:rPr>
              <a:t></a:t>
            </a:r>
            <a:r>
              <a:rPr lang="uk-UA" sz="3200" b="1" dirty="0" err="1" smtClean="0">
                <a:latin typeface="Times New Roman" pitchFamily="18" charset="0"/>
                <a:cs typeface="Times New Roman" pitchFamily="18" charset="0"/>
              </a:rPr>
              <a:t>язових</a:t>
            </a:r>
            <a:r>
              <a:rPr lang="uk-UA" sz="3200" b="1" dirty="0" smtClean="0">
                <a:latin typeface="Times New Roman" pitchFamily="18" charset="0"/>
                <a:cs typeface="Times New Roman" pitchFamily="18" charset="0"/>
              </a:rPr>
              <a:t> волокон, що утворюють вставні диски.</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lgn="just">
              <a:lnSpc>
                <a:spcPct val="110000"/>
              </a:lnSpc>
              <a:buFont typeface="Wingdings" pitchFamily="2" charset="2"/>
              <a:buChar char="ü"/>
            </a:pPr>
            <a:r>
              <a:rPr lang="uk-UA" dirty="0" smtClean="0">
                <a:latin typeface="Times New Roman" pitchFamily="18" charset="0"/>
                <a:cs typeface="Times New Roman" pitchFamily="18" charset="0"/>
              </a:rPr>
              <a:t>1. Мембрани сусідніх клітин, відокремлені проміжками до 20 </a:t>
            </a:r>
            <a:r>
              <a:rPr lang="uk-UA" dirty="0" err="1" smtClean="0">
                <a:latin typeface="Times New Roman" pitchFamily="18" charset="0"/>
                <a:cs typeface="Times New Roman" pitchFamily="18" charset="0"/>
              </a:rPr>
              <a:t>нм</a:t>
            </a:r>
            <a:r>
              <a:rPr lang="uk-UA" dirty="0" smtClean="0">
                <a:latin typeface="Times New Roman" pitchFamily="18" charset="0"/>
                <a:cs typeface="Times New Roman" pitchFamily="18" charset="0"/>
              </a:rPr>
              <a:t>. Під мембранами, всередині клітин, знаходиться шар ущільненої цитоплазми, до якої кріпляться кінці </a:t>
            </a:r>
            <a:r>
              <a:rPr lang="uk-UA" dirty="0" err="1" smtClean="0">
                <a:latin typeface="Times New Roman" pitchFamily="18" charset="0"/>
                <a:cs typeface="Times New Roman" pitchFamily="18" charset="0"/>
              </a:rPr>
              <a:t>міофібрил</a:t>
            </a:r>
            <a:r>
              <a:rPr lang="uk-UA" dirty="0" smtClean="0">
                <a:latin typeface="Times New Roman" pitchFamily="18" charset="0"/>
                <a:cs typeface="Times New Roman" pitchFamily="18" charset="0"/>
              </a:rPr>
              <a:t>. Це сприяє передачі зусилля між сусідніми клітинами.</a:t>
            </a:r>
            <a:endParaRPr lang="ru-RU" dirty="0" smtClean="0">
              <a:latin typeface="Times New Roman" pitchFamily="18" charset="0"/>
              <a:cs typeface="Times New Roman" pitchFamily="18" charset="0"/>
            </a:endParaRPr>
          </a:p>
          <a:p>
            <a:pPr algn="just">
              <a:lnSpc>
                <a:spcPct val="110000"/>
              </a:lnSpc>
              <a:buFont typeface="Wingdings" pitchFamily="2" charset="2"/>
              <a:buChar char="ü"/>
            </a:pPr>
            <a:r>
              <a:rPr lang="uk-UA" dirty="0" smtClean="0">
                <a:latin typeface="Times New Roman" pitchFamily="18" charset="0"/>
                <a:cs typeface="Times New Roman" pitchFamily="18" charset="0"/>
              </a:rPr>
              <a:t>2. </a:t>
            </a:r>
            <a:r>
              <a:rPr lang="uk-UA" dirty="0" err="1" smtClean="0">
                <a:latin typeface="Times New Roman" pitchFamily="18" charset="0"/>
                <a:cs typeface="Times New Roman" pitchFamily="18" charset="0"/>
              </a:rPr>
              <a:t>Десмосоми</a:t>
            </a:r>
            <a:r>
              <a:rPr lang="uk-UA" dirty="0" smtClean="0">
                <a:latin typeface="Times New Roman" pitchFamily="18" charset="0"/>
                <a:cs typeface="Times New Roman" pitchFamily="18" charset="0"/>
              </a:rPr>
              <a:t> – щільні парні дугоподібні цитоплазматичні тільця, що утримують сусідні </a:t>
            </a:r>
            <a:r>
              <a:rPr lang="uk-UA" dirty="0" err="1" smtClean="0">
                <a:latin typeface="Times New Roman" pitchFamily="18" charset="0"/>
                <a:cs typeface="Times New Roman" pitchFamily="18" charset="0"/>
              </a:rPr>
              <a:t>м</a:t>
            </a:r>
            <a:r>
              <a:rPr lang="uk-UA" dirty="0" err="1" smtClean="0">
                <a:latin typeface="Times New Roman" pitchFamily="18" charset="0"/>
                <a:cs typeface="Times New Roman" pitchFamily="18" charset="0"/>
                <a:sym typeface="Symbol"/>
              </a:rPr>
              <a:t></a:t>
            </a:r>
            <a:r>
              <a:rPr lang="uk-UA" dirty="0" err="1" smtClean="0">
                <a:latin typeface="Times New Roman" pitchFamily="18" charset="0"/>
                <a:cs typeface="Times New Roman" pitchFamily="18" charset="0"/>
              </a:rPr>
              <a:t>язові</a:t>
            </a:r>
            <a:r>
              <a:rPr lang="uk-UA" dirty="0" smtClean="0">
                <a:latin typeface="Times New Roman" pitchFamily="18" charset="0"/>
                <a:cs typeface="Times New Roman" pitchFamily="18" charset="0"/>
              </a:rPr>
              <a:t> клітини разом і створюють умови для передачі зусилля між ними.</a:t>
            </a:r>
            <a:endParaRPr lang="ru-RU" dirty="0" smtClean="0">
              <a:latin typeface="Times New Roman" pitchFamily="18" charset="0"/>
              <a:cs typeface="Times New Roman" pitchFamily="18" charset="0"/>
            </a:endParaRPr>
          </a:p>
          <a:p>
            <a:pPr algn="just">
              <a:lnSpc>
                <a:spcPct val="110000"/>
              </a:lnSpc>
              <a:buFont typeface="Wingdings" pitchFamily="2" charset="2"/>
              <a:buChar char="ü"/>
            </a:pPr>
            <a:r>
              <a:rPr lang="uk-UA" dirty="0" smtClean="0">
                <a:latin typeface="Times New Roman" pitchFamily="18" charset="0"/>
                <a:cs typeface="Times New Roman" pitchFamily="18" charset="0"/>
              </a:rPr>
              <a:t>3. Тісно зближені щільні клітинні поверхні, між якими можлива передача електричної активності.</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Times New Roman" pitchFamily="18" charset="0"/>
                <a:cs typeface="Times New Roman" pitchFamily="18" charset="0"/>
              </a:rPr>
              <a:t>Електричні властивості міокарду</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Font typeface="Wingdings" pitchFamily="2" charset="2"/>
              <a:buChar char="ü"/>
            </a:pPr>
            <a:r>
              <a:rPr lang="uk-UA" sz="2900" dirty="0" smtClean="0">
                <a:latin typeface="Times New Roman" pitchFamily="18" charset="0"/>
                <a:cs typeface="Times New Roman" pitchFamily="18" charset="0"/>
              </a:rPr>
              <a:t>З функціональної точки зору міокард є електричним синцитієм, так як наявний електричний зв'язок між його клітинами.</a:t>
            </a:r>
          </a:p>
          <a:p>
            <a:pPr algn="just">
              <a:buFont typeface="Wingdings" pitchFamily="2" charset="2"/>
              <a:buChar char="ü"/>
            </a:pPr>
            <a:r>
              <a:rPr lang="uk-UA" sz="2900" dirty="0" err="1" smtClean="0">
                <a:latin typeface="Times New Roman" pitchFamily="18" charset="0"/>
                <a:cs typeface="Times New Roman" pitchFamily="18" charset="0"/>
              </a:rPr>
              <a:t>Міокардіальна</a:t>
            </a:r>
            <a:r>
              <a:rPr lang="uk-UA" sz="2900" dirty="0" smtClean="0">
                <a:latin typeface="Times New Roman" pitchFamily="18" charset="0"/>
                <a:cs typeface="Times New Roman" pitchFamily="18" charset="0"/>
              </a:rPr>
              <a:t> тканина є низько збудливою при </a:t>
            </a:r>
            <a:r>
              <a:rPr lang="uk-UA" sz="2900" dirty="0" err="1" smtClean="0">
                <a:latin typeface="Times New Roman" pitchFamily="18" charset="0"/>
                <a:cs typeface="Times New Roman" pitchFamily="18" charset="0"/>
              </a:rPr>
              <a:t>точечному</a:t>
            </a:r>
            <a:r>
              <a:rPr lang="uk-UA" sz="2900" dirty="0" smtClean="0">
                <a:latin typeface="Times New Roman" pitchFamily="18" charset="0"/>
                <a:cs typeface="Times New Roman" pitchFamily="18" charset="0"/>
              </a:rPr>
              <a:t>, або локальному подразненні.</a:t>
            </a:r>
          </a:p>
          <a:p>
            <a:pPr algn="just">
              <a:buFont typeface="Wingdings" pitchFamily="2" charset="2"/>
              <a:buChar char="ü"/>
            </a:pPr>
            <a:r>
              <a:rPr lang="uk-UA" sz="2900" dirty="0" smtClean="0">
                <a:latin typeface="Times New Roman" pitchFamily="18" charset="0"/>
                <a:cs typeface="Times New Roman" pitchFamily="18" charset="0"/>
              </a:rPr>
              <a:t>Надійність і синхронність поширення збудження із провідної системи на робочий міокард здійснюється розвинутою сіткою провідних волокон (</a:t>
            </a:r>
            <a:r>
              <a:rPr lang="uk-UA" sz="2900" dirty="0" err="1" smtClean="0">
                <a:latin typeface="Times New Roman" pitchFamily="18" charset="0"/>
                <a:cs typeface="Times New Roman" pitchFamily="18" charset="0"/>
              </a:rPr>
              <a:t>волокон</a:t>
            </a:r>
            <a:r>
              <a:rPr lang="uk-UA" sz="2900" dirty="0" smtClean="0">
                <a:latin typeface="Times New Roman" pitchFamily="18" charset="0"/>
                <a:cs typeface="Times New Roman" pitchFamily="18" charset="0"/>
              </a:rPr>
              <a:t> </a:t>
            </a:r>
            <a:r>
              <a:rPr lang="uk-UA" sz="2900" dirty="0" err="1" smtClean="0">
                <a:latin typeface="Times New Roman" pitchFamily="18" charset="0"/>
                <a:cs typeface="Times New Roman" pitchFamily="18" charset="0"/>
              </a:rPr>
              <a:t>Пуркіне</a:t>
            </a:r>
            <a:r>
              <a:rPr lang="uk-UA" sz="2900"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Times New Roman" pitchFamily="18" charset="0"/>
                <a:cs typeface="Times New Roman" pitchFamily="18" charset="0"/>
              </a:rPr>
              <a:t>Потенціал спокою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229600" cy="5143536"/>
          </a:xfrm>
        </p:spPr>
        <p:txBody>
          <a:bodyPr>
            <a:normAutofit fontScale="92500" lnSpcReduction="10000"/>
          </a:bodyPr>
          <a:lstStyle/>
          <a:p>
            <a:pPr algn="just">
              <a:lnSpc>
                <a:spcPct val="110000"/>
              </a:lnSpc>
              <a:buFont typeface="Wingdings" pitchFamily="2" charset="2"/>
              <a:buChar char="ü"/>
            </a:pPr>
            <a:r>
              <a:rPr lang="uk-UA" sz="2900" dirty="0" smtClean="0">
                <a:latin typeface="Times New Roman" pitchFamily="18" charset="0"/>
                <a:cs typeface="Times New Roman" pitchFamily="18" charset="0"/>
              </a:rPr>
              <a:t>Потенціал спокою </a:t>
            </a:r>
            <a:r>
              <a:rPr lang="uk-UA" sz="2900" dirty="0" err="1" smtClean="0">
                <a:latin typeface="Times New Roman" pitchFamily="18" charset="0"/>
                <a:cs typeface="Times New Roman" pitchFamily="18" charset="0"/>
              </a:rPr>
              <a:t>міокардіоцитів</a:t>
            </a:r>
            <a:r>
              <a:rPr lang="uk-UA" sz="2900" dirty="0" smtClean="0">
                <a:latin typeface="Times New Roman" pitchFamily="18" charset="0"/>
                <a:cs typeface="Times New Roman" pitchFamily="18" charset="0"/>
              </a:rPr>
              <a:t> жаби складає –90...-95 мВ, теплокровних тварин, людини –75...-85 мВ він не виявляє спонтанних коливань і наближується до калієвого рівноважного потенціалу. </a:t>
            </a:r>
          </a:p>
          <a:p>
            <a:pPr algn="just">
              <a:lnSpc>
                <a:spcPct val="110000"/>
              </a:lnSpc>
              <a:buFont typeface="Wingdings" pitchFamily="2" charset="2"/>
              <a:buChar char="ü"/>
            </a:pPr>
            <a:r>
              <a:rPr lang="uk-UA" sz="2900" dirty="0" smtClean="0">
                <a:latin typeface="Times New Roman" pitchFamily="18" charset="0"/>
                <a:cs typeface="Times New Roman" pitchFamily="18" charset="0"/>
              </a:rPr>
              <a:t>Потенціал спокою клітин водіїв ритму (</a:t>
            </a:r>
            <a:r>
              <a:rPr lang="uk-UA" sz="2900" dirty="0" err="1" smtClean="0">
                <a:latin typeface="Times New Roman" pitchFamily="18" charset="0"/>
                <a:cs typeface="Times New Roman" pitchFamily="18" charset="0"/>
              </a:rPr>
              <a:t>синусно-передсердний</a:t>
            </a:r>
            <a:r>
              <a:rPr lang="uk-UA" sz="2900" dirty="0" smtClean="0">
                <a:latin typeface="Times New Roman" pitchFamily="18" charset="0"/>
                <a:cs typeface="Times New Roman" pitchFamily="18" charset="0"/>
              </a:rPr>
              <a:t>, </a:t>
            </a:r>
            <a:r>
              <a:rPr lang="uk-UA" sz="2900" dirty="0" err="1" smtClean="0">
                <a:latin typeface="Times New Roman" pitchFamily="18" charset="0"/>
                <a:cs typeface="Times New Roman" pitchFamily="18" charset="0"/>
              </a:rPr>
              <a:t>передсердно-шлуночковий</a:t>
            </a:r>
            <a:r>
              <a:rPr lang="uk-UA" sz="2900" dirty="0" smtClean="0">
                <a:latin typeface="Times New Roman" pitchFamily="18" charset="0"/>
                <a:cs typeface="Times New Roman" pitchFamily="18" charset="0"/>
              </a:rPr>
              <a:t> вузли) становить –60 мВ, проявляє спонтанні коливання.</a:t>
            </a:r>
          </a:p>
          <a:p>
            <a:pPr algn="just">
              <a:lnSpc>
                <a:spcPct val="110000"/>
              </a:lnSpc>
              <a:buFont typeface="Wingdings" pitchFamily="2" charset="2"/>
              <a:buChar char="ü"/>
            </a:pPr>
            <a:r>
              <a:rPr lang="ru-RU" sz="2900" dirty="0" err="1" smtClean="0">
                <a:latin typeface="Times New Roman" pitchFamily="18" charset="0"/>
                <a:cs typeface="Times New Roman" pitchFamily="18" charset="0"/>
              </a:rPr>
              <a:t>Нижчий</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потенціал</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спокою</a:t>
            </a:r>
            <a:r>
              <a:rPr lang="ru-RU" sz="2900" dirty="0" smtClean="0">
                <a:latin typeface="Times New Roman" pitchFamily="18" charset="0"/>
                <a:cs typeface="Times New Roman" pitchFamily="18" charset="0"/>
              </a:rPr>
              <a:t> у </a:t>
            </a:r>
            <a:r>
              <a:rPr lang="ru-RU" sz="2900" dirty="0" err="1" smtClean="0">
                <a:latin typeface="Times New Roman" pitchFamily="18" charset="0"/>
                <a:cs typeface="Times New Roman" pitchFamily="18" charset="0"/>
              </a:rPr>
              <a:t>клітинах</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водіїв</a:t>
            </a:r>
            <a:r>
              <a:rPr lang="ru-RU" sz="2900" dirty="0" smtClean="0">
                <a:latin typeface="Times New Roman" pitchFamily="18" charset="0"/>
                <a:cs typeface="Times New Roman" pitchFamily="18" charset="0"/>
              </a:rPr>
              <a:t> ритму  (-60...-65 мВ) </a:t>
            </a:r>
            <a:r>
              <a:rPr lang="ru-RU" sz="2900" dirty="0" err="1" smtClean="0">
                <a:latin typeface="Times New Roman" pitchFamily="18" charset="0"/>
                <a:cs typeface="Times New Roman" pitchFamily="18" charset="0"/>
              </a:rPr>
              <a:t>пов'язаний</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з</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високою</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натрієвою</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проникністю</a:t>
            </a:r>
            <a:r>
              <a:rPr lang="ru-RU" sz="2900" dirty="0" smtClean="0">
                <a:latin typeface="Times New Roman" pitchFamily="18" charset="0"/>
                <a:cs typeface="Times New Roman" pitchFamily="18" charset="0"/>
              </a:rPr>
              <a:t> мембран </a:t>
            </a:r>
            <a:r>
              <a:rPr lang="ru-RU" sz="2900" dirty="0" err="1" smtClean="0">
                <a:latin typeface="Times New Roman" pitchFamily="18" charset="0"/>
                <a:cs typeface="Times New Roman" pitchFamily="18" charset="0"/>
              </a:rPr>
              <a:t>цих</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клітин</a:t>
            </a:r>
            <a:r>
              <a:rPr lang="ru-RU" sz="2900" dirty="0" smtClean="0">
                <a:latin typeface="Times New Roman" pitchFamily="18" charset="0"/>
                <a:cs typeface="Times New Roman" pitchFamily="18" charset="0"/>
              </a:rPr>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Times New Roman" pitchFamily="18" charset="0"/>
                <a:cs typeface="Times New Roman" pitchFamily="18" charset="0"/>
              </a:rPr>
              <a:t>Потенціал дії </a:t>
            </a:r>
            <a:r>
              <a:rPr lang="uk-UA" sz="3600" b="1" dirty="0" err="1" smtClean="0">
                <a:latin typeface="Times New Roman" pitchFamily="18" charset="0"/>
                <a:cs typeface="Times New Roman" pitchFamily="18" charset="0"/>
              </a:rPr>
              <a:t>міокардіальних</a:t>
            </a:r>
            <a:r>
              <a:rPr lang="uk-UA" sz="3600" b="1" dirty="0" smtClean="0">
                <a:latin typeface="Times New Roman" pitchFamily="18" charset="0"/>
                <a:cs typeface="Times New Roman" pitchFamily="18" charset="0"/>
              </a:rPr>
              <a:t> клітин</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Font typeface="Wingdings" pitchFamily="2" charset="2"/>
              <a:buChar char="ü"/>
            </a:pPr>
            <a:r>
              <a:rPr lang="uk-UA" sz="2700" dirty="0" err="1" smtClean="0">
                <a:latin typeface="Times New Roman" pitchFamily="18" charset="0"/>
                <a:cs typeface="Times New Roman" pitchFamily="18" charset="0"/>
              </a:rPr>
              <a:t>Міокардіальні</a:t>
            </a:r>
            <a:r>
              <a:rPr lang="uk-UA" sz="2700" dirty="0" smtClean="0">
                <a:latin typeface="Times New Roman" pitchFamily="18" charset="0"/>
                <a:cs typeface="Times New Roman" pitchFamily="18" charset="0"/>
              </a:rPr>
              <a:t> волокна здатні генерувати два принципово відмінні ПД:</a:t>
            </a:r>
            <a:endParaRPr lang="ru-RU" sz="2700" dirty="0" smtClean="0">
              <a:latin typeface="Times New Roman" pitchFamily="18" charset="0"/>
              <a:cs typeface="Times New Roman" pitchFamily="18" charset="0"/>
            </a:endParaRPr>
          </a:p>
          <a:p>
            <a:pPr lvl="1" algn="just">
              <a:buFont typeface="Wingdings" pitchFamily="2" charset="2"/>
              <a:buChar char="Ø"/>
            </a:pPr>
            <a:r>
              <a:rPr lang="uk-UA" sz="2700" dirty="0" smtClean="0">
                <a:latin typeface="Times New Roman" pitchFamily="18" charset="0"/>
                <a:cs typeface="Times New Roman" pitchFamily="18" charset="0"/>
              </a:rPr>
              <a:t>Швидкі ПД волокон </a:t>
            </a:r>
            <a:r>
              <a:rPr lang="uk-UA" sz="2700" dirty="0" err="1" smtClean="0">
                <a:latin typeface="Times New Roman" pitchFamily="18" charset="0"/>
                <a:cs typeface="Times New Roman" pitchFamily="18" charset="0"/>
              </a:rPr>
              <a:t>Пуркіне</a:t>
            </a:r>
            <a:r>
              <a:rPr lang="uk-UA" sz="2700" dirty="0" smtClean="0">
                <a:latin typeface="Times New Roman" pitchFamily="18" charset="0"/>
                <a:cs typeface="Times New Roman" pitchFamily="18" charset="0"/>
              </a:rPr>
              <a:t> і нормальних (</a:t>
            </a:r>
            <a:r>
              <a:rPr lang="uk-UA" sz="2700" dirty="0" err="1" smtClean="0">
                <a:latin typeface="Times New Roman" pitchFamily="18" charset="0"/>
                <a:cs typeface="Times New Roman" pitchFamily="18" charset="0"/>
              </a:rPr>
              <a:t>недеполяризованих</a:t>
            </a:r>
            <a:r>
              <a:rPr lang="uk-UA" sz="2700" dirty="0" smtClean="0">
                <a:latin typeface="Times New Roman" pitchFamily="18" charset="0"/>
                <a:cs typeface="Times New Roman" pitchFamily="18" charset="0"/>
              </a:rPr>
              <a:t>) волокон робочого міокарда шлуночків і передсердь.</a:t>
            </a:r>
            <a:endParaRPr lang="ru-RU" sz="2700" dirty="0" smtClean="0">
              <a:latin typeface="Times New Roman" pitchFamily="18" charset="0"/>
              <a:cs typeface="Times New Roman" pitchFamily="18" charset="0"/>
            </a:endParaRPr>
          </a:p>
          <a:p>
            <a:pPr lvl="1" algn="just">
              <a:buFont typeface="Wingdings" pitchFamily="2" charset="2"/>
              <a:buChar char="Ø"/>
            </a:pPr>
            <a:r>
              <a:rPr lang="uk-UA" sz="2700" dirty="0" smtClean="0">
                <a:latin typeface="Times New Roman" pitchFamily="18" charset="0"/>
                <a:cs typeface="Times New Roman" pitchFamily="18" charset="0"/>
              </a:rPr>
              <a:t>Повільні ПД спеціалізованих волокон серця (водіїв ритму).</a:t>
            </a:r>
            <a:endParaRPr lang="ru-RU" sz="2700" dirty="0" smtClean="0">
              <a:latin typeface="Times New Roman" pitchFamily="18"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950</Words>
  <PresentationFormat>Экран (4:3)</PresentationFormat>
  <Paragraphs>96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Лекція 10 - 11</vt:lpstr>
      <vt:lpstr>Рис. 1. Будова серця</vt:lpstr>
      <vt:lpstr>Типи клітин, що входить у склад міокарду </vt:lpstr>
      <vt:lpstr>Рис. 2. Типи міокардіальних клітин:  а - м'язові клітини робочого міокарда,  б - міоцити провідної системи (волокна Пуркін'є),  в - міоцити синусно-передсердного вузла,  г - міоцити передсердно-шлункового вузла,  1 – ядра; 2- поперечна посмугованість; 3 - інтеркалярні диски.</vt:lpstr>
      <vt:lpstr>Рис. 3. Будова серцевого м’язу </vt:lpstr>
      <vt:lpstr>Описані три основні різновиди структури сарколеми мязових волокон, що утворюють вставні диски.</vt:lpstr>
      <vt:lpstr>Електричні властивості міокарду</vt:lpstr>
      <vt:lpstr>Потенціал спокою </vt:lpstr>
      <vt:lpstr>Потенціал дії міокардіальних клітин</vt:lpstr>
      <vt:lpstr>Рис. 4. Схема швидких ПД волокон Пуркіне :   початкова фаза деполяризації – наростання ПД – є швидкою (0), рання фаза швидкої реполяризації (1), продовжена фаза плато повільної реполяризації (2) і кінцева фаза швидкої реполяризації (3), спонтанна деполяризація під час діастоли (4). </vt:lpstr>
      <vt:lpstr>Рис. 5. Швидкі ПД шлуночкових волокон серця.  Овершут тут нижчий, рання швидка реполяризація (1) слабо виражена, фаза повільної реполяризації (плато) (2) невиражена, кінцева фаза швидкої реполяризації (3), спонтанної діастолічної деполяризації (4) не виявляється.</vt:lpstr>
      <vt:lpstr>Рис. 6. Повільний  ПД волокон серцевих вузлів.  Фаза наростання (деполяризації, 0) дуже повільна Фаза ранньої швидкої реполяризації відсутня (1), фаза повільної реполяризації виражена дуже слабо. Після завершення ПД добре виражена спонтанна діастолічна деполяризація (4).</vt:lpstr>
      <vt:lpstr>Йонна природа збудження</vt:lpstr>
      <vt:lpstr>Відмінності між швидкими й повільними ПД</vt:lpstr>
      <vt:lpstr>Автоматія і провідна система серця</vt:lpstr>
      <vt:lpstr>Рис. 8. Провідна система серця:  1 – синатріальний вузол, 2 – атріовентрикулярний вузол, 3 – пучок Гісса, 4 – ніжки пучка Гісса, 5 – волокна Пуркіньє, 6 – верхня порожниста вена</vt:lpstr>
      <vt:lpstr>Поширення збудження у серці</vt:lpstr>
      <vt:lpstr>Рис. 9. Молекулярний механізм скорочення кардіоміоцита:  А – стан спокою, Б – стан скорочення</vt:lpstr>
      <vt:lpstr>Рис. 10. Фрагмент міофібрили кардіоміоцита</vt:lpstr>
      <vt:lpstr>Механіка і енергетика скорочення міокарду </vt:lpstr>
      <vt:lpstr>Ізометричне скорочення</vt:lpstr>
      <vt:lpstr>Рис. 11. Зв’язок між показниками початкової довжини (lo) і активної сили м’язу.</vt:lpstr>
      <vt:lpstr>Слайд 23</vt:lpstr>
      <vt:lpstr>Теплопродукція міокарду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10 - 11</dc:title>
  <dc:creator>User</dc:creator>
  <cp:lastModifiedBy>User</cp:lastModifiedBy>
  <cp:revision>4</cp:revision>
  <dcterms:created xsi:type="dcterms:W3CDTF">2013-10-08T19:50:48Z</dcterms:created>
  <dcterms:modified xsi:type="dcterms:W3CDTF">2013-10-10T09:14:37Z</dcterms:modified>
</cp:coreProperties>
</file>